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5"/>
  </p:notesMasterIdLst>
  <p:handoutMasterIdLst>
    <p:handoutMasterId r:id="rId56"/>
  </p:handoutMasterIdLst>
  <p:sldIdLst>
    <p:sldId id="447" r:id="rId3"/>
    <p:sldId id="464" r:id="rId4"/>
    <p:sldId id="465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480" r:id="rId20"/>
    <p:sldId id="481" r:id="rId21"/>
    <p:sldId id="482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460" r:id="rId35"/>
    <p:sldId id="461" r:id="rId36"/>
    <p:sldId id="440" r:id="rId37"/>
    <p:sldId id="441" r:id="rId38"/>
    <p:sldId id="442" r:id="rId39"/>
    <p:sldId id="443" r:id="rId40"/>
    <p:sldId id="445" r:id="rId41"/>
    <p:sldId id="446" r:id="rId42"/>
    <p:sldId id="462" r:id="rId43"/>
    <p:sldId id="397" r:id="rId44"/>
    <p:sldId id="401" r:id="rId45"/>
    <p:sldId id="402" r:id="rId46"/>
    <p:sldId id="403" r:id="rId47"/>
    <p:sldId id="405" r:id="rId48"/>
    <p:sldId id="406" r:id="rId49"/>
    <p:sldId id="483" r:id="rId50"/>
    <p:sldId id="407" r:id="rId51"/>
    <p:sldId id="463" r:id="rId52"/>
    <p:sldId id="410" r:id="rId53"/>
    <p:sldId id="484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4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02212-F0D6-4AB7-9CD9-C8A0117651A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3E3D1-19D7-48D8-BF33-9FAF852B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0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18108D-7158-4B40-B751-DB967D8FB9F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D9DFE9-8C3A-4176-9F2F-16601FC9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9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5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5" y="4421083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9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6" y="5719969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6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1219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2826-E0A7-4A37-8008-54A24CDCC2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7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A0209-8865-4008-85E6-76F9385C49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1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1E203-41C2-43DF-A0DC-31A0CE5E48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4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4A7E2-903A-40D2-B4B0-CAB9AC74D3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21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8722-8079-4830-A4C6-7F73C75EB1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13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BB916-100B-4A20-A5E3-E78765ECAB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4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EE0F2-E7BC-4221-AB1B-430870625B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68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1777-0970-4673-BD64-BA614B8D2E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0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B4F07-E591-4EB3-AFFA-C47791078A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29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AEE9-0BFB-47D3-B9BE-D793208977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19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BA98B-3B34-4A89-A503-71F6BB71FB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3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5" y="2900831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03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6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7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2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7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7430" y="601886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0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8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7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7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2" name="Rectangle 101"/>
          <p:cNvSpPr/>
          <p:nvPr/>
        </p:nvSpPr>
        <p:spPr>
          <a:xfrm>
            <a:off x="1207430" y="601886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80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2" y="4133091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8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90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5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3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4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 smtClean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EE84ED-EDAF-497B-8596-75178ED50AB2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90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m/url?sa=i&amp;rct=j&amp;q=idols&amp;source=images&amp;cd=&amp;cad=rja&amp;docid=lEaEL3aO3x-4-M&amp;tbnid=2kNfGhXqvdYsZM:&amp;ved=0CAUQjRw&amp;url=http://eyesofreason.com/tag/idols/&amp;ei=-Td1UYmbFsje0gGn04CYCw&amp;bvm=bv.45512109,d.dmQ&amp;psig=AFQjCNF15V-h7hqLrxtkJNE3A9hSngZn6A&amp;ust=1366722929345195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american+idols&amp;source=images&amp;cd=&amp;cad=rja&amp;docid=8uCjBWUZcDlFxM&amp;tbnid=hrcFkMeqQeYEaM:&amp;ved=0CAUQjRw&amp;url=http://www.something-to-think-about.com/2011/05/13/american-idols/&amp;ei=w3l6Uei7CLbe4AP8wYDgDg&amp;bvm=bv.45645796,d.dmg&amp;psig=AFQjCNFxssEXsmNkbABiscOCuepgCTx6OQ&amp;ust=1367067441928455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brain+waves&amp;source=images&amp;cd=&amp;cad=rja&amp;docid=mp0xbskdXus9BM&amp;tbnid=zwmQnUIyv5ujPM:&amp;ved=0CAUQjRw&amp;url=http://altered-states.net/barry/newsletter437/index.htm&amp;ei=KX96UfG6AaXl4APq-YH4DA&amp;bvm=bv.45645796,d.dmg&amp;psig=AFQjCNGihev7BzKb4Gt8uv6XB4TWpiFKWA&amp;ust=1367068817163568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brain+waves&amp;source=images&amp;cd=&amp;cad=rja&amp;docid=mp0xbskdXus9BM&amp;tbnid=zwmQnUIyv5ujPM:&amp;ved=0CAUQjRw&amp;url=http://altered-states.net/barry/newsletter437/index.htm&amp;ei=KX96UfG6AaXl4APq-YH4DA&amp;bvm=bv.45645796,d.dmg&amp;psig=AFQjCNGihev7BzKb4Gt8uv6XB4TWpiFKWA&amp;ust=1367068817163568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brain+waves&amp;source=images&amp;cd=&amp;cad=rja&amp;docid=mp0xbskdXus9BM&amp;tbnid=zwmQnUIyv5ujPM:&amp;ved=0CAUQjRw&amp;url=http://altered-states.net/barry/newsletter437/index.htm&amp;ei=KX96UfG6AaXl4APq-YH4DA&amp;bvm=bv.45645796,d.dmg&amp;psig=AFQjCNGihev7BzKb4Gt8uv6XB4TWpiFKWA&amp;ust=136706881716356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american+idols&amp;source=images&amp;cd=&amp;cad=rja&amp;docid=8uCjBWUZcDlFxM&amp;tbnid=hrcFkMeqQeYEaM:&amp;ved=0CAUQjRw&amp;url=http://www.something-to-think-about.com/2011/05/13/american-idols/&amp;ei=w3l6Uei7CLbe4AP8wYDgDg&amp;bvm=bv.45645796,d.dmg&amp;psig=AFQjCNFxssEXsmNkbABiscOCuepgCTx6OQ&amp;ust=1367067441928455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american+idols&amp;source=images&amp;cd=&amp;cad=rja&amp;docid=8uCjBWUZcDlFxM&amp;tbnid=hrcFkMeqQeYEaM:&amp;ved=0CAUQjRw&amp;url=http://www.something-to-think-about.com/2011/05/13/american-idols/&amp;ei=w3l6Uei7CLbe4AP8wYDgDg&amp;bvm=bv.45645796,d.dmg&amp;psig=AFQjCNFxssEXsmNkbABiscOCuepgCTx6OQ&amp;ust=1367067441928455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wagon+wheel&amp;source=images&amp;cd=&amp;cad=rja&amp;docid=l5YakIXjiOKBBM&amp;tbnid=84y_g8SequIjcM:&amp;ved=0CAUQjRw&amp;url=http://www.lampsbeautiful.com/meyda/wooden-wagon-wheel-room-decor-107347.html&amp;ei=SmSKUdD0DZbJ4AP19YCgBw&amp;bvm=bv.46226182,d.dmg&amp;psig=AFQjCNGJ096Xw_d0FUzmt7Pa7oFrEuBneQ&amp;ust=1368110504236675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wagon+wheel&amp;source=images&amp;cd=&amp;cad=rja&amp;docid=l5YakIXjiOKBBM&amp;tbnid=84y_g8SequIjcM:&amp;ved=0CAUQjRw&amp;url=http://www.lampsbeautiful.com/meyda/wooden-wagon-wheel-room-decor-107347.html&amp;ei=SmSKUdD0DZbJ4AP19YCgBw&amp;bvm=bv.46226182,d.dmg&amp;psig=AFQjCNGJ096Xw_d0FUzmt7Pa7oFrEuBneQ&amp;ust=1368110504236675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wagon+wheel&amp;source=images&amp;cd=&amp;cad=rja&amp;docid=l5YakIXjiOKBBM&amp;tbnid=84y_g8SequIjcM:&amp;ved=0CAUQjRw&amp;url=http://www.lampsbeautiful.com/meyda/wooden-wagon-wheel-room-decor-107347.html&amp;ei=SmSKUdD0DZbJ4AP19YCgBw&amp;bvm=bv.46226182,d.dmg&amp;psig=AFQjCNGJ096Xw_d0FUzmt7Pa7oFrEuBneQ&amp;ust=136811050423667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american+idols&amp;source=images&amp;cd=&amp;cad=rja&amp;docid=8uCjBWUZcDlFxM&amp;tbnid=hrcFkMeqQeYEaM:&amp;ved=0CAUQjRw&amp;url=http://www.something-to-think-about.com/2011/05/13/american-idols/&amp;ei=w3l6Uei7CLbe4AP8wYDgDg&amp;bvm=bv.45645796,d.dmg&amp;psig=AFQjCNFxssEXsmNkbABiscOCuepgCTx6OQ&amp;ust=1367067441928455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Andy+Griffith+show&amp;source=images&amp;cd=&amp;cad=rja&amp;docid=v3dqzDHGhJ9h4M&amp;tbnid=epuEQpDC2mS1fM:&amp;ved=0CAUQjRw&amp;url=http://midatlanticnostalgiaconvention.com/the-andy-griffith-show/&amp;ei=C92UUZHsNIPi4AOEwIDoCg&amp;bvm=bv.46471029,d.dmg&amp;psig=AFQjCNFyjPsV6mryZiTWzRvwBZUTFRmUFg&amp;ust=136879680120760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om/url?sa=i&amp;rct=j&amp;q=The+Cosby+Show&amp;source=images&amp;cd=&amp;cad=rja&amp;docid=hgzatPwhHn2_5M&amp;tbnid=AmdWHLRykHpxcM:&amp;ved=0CAUQjRw&amp;url=http://sharetv.org/shows/the_cosby_show&amp;ei=Jd2UUbumEczj4APA4YCoBw&amp;bvm=bv.46471029,d.dmg&amp;psig=AFQjCNGbOgA1o5LjiKK3Py4AxZki-NxwkA&amp;ust=1368796829330837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Hanna+Montana&amp;source=images&amp;cd=&amp;cad=rja&amp;docid=Bq9ovE8cxDnkNM&amp;tbnid=eFDRefGYWLABAM:&amp;ved=0CAUQjRw&amp;url=http://www.hdwallpapersarena.com/hannah-montana-wallpapers.html&amp;ei=9t2UUZ29DdGr4AOv6IDQCw&amp;bvm=bv.46471029,d.dmg&amp;psig=AFQjCNHL8HcS74ymOpRKHDwNhRy-qTJ-PQ&amp;ust=136879704072954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www.google.com/url?sa=i&amp;rct=j&amp;q=Icarly&amp;source=images&amp;cd=&amp;cad=rja&amp;docid=JQjmCXo5GpqioM&amp;tbnid=X0r51eYFKBtpgM:&amp;ved=0CAUQjRw&amp;url=http://www.fanpop.com/clubs/icarly/images/5379807/title/icarly-wallpapers-wallpaper&amp;ei=Kd6UUcywKoLA4AOEuIHgBg&amp;bvm=bv.46471029,d.dmg&amp;psig=AFQjCNFZqHk86Kgs-WBeSMScdlvXMFpfxg&amp;ust=1368797077404303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Friends&amp;source=images&amp;cd=&amp;cad=rja&amp;docid=GCMf6hoLLSwx7M&amp;tbnid=ABdvb9sO1H1hCM:&amp;ved=0CAUQjRw&amp;url=http://www.theschoolphilly.com/2013/04/17/report-friends-to-make-a-full-season-comeback/&amp;ei=Xd-UUa3DHPSi4APO3YCQDg&amp;bvm=bv.46471029,d.dmg&amp;psig=AFQjCNE16bYNEjZ9kIk1npAHo8YgQ8BJVQ&amp;ust=136879739980602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www.google.com/url?sa=i&amp;rct=j&amp;q=Modern+Family&amp;source=images&amp;cd=&amp;cad=rja&amp;docid=0PPVrcfBt_R0aM&amp;tbnid=z_asbUOX1Dr1NM:&amp;ved=0CAUQjRw&amp;url=http://www.fanpop.com/clubs/modern-family/images/8938506/title/modern-family-wallpaper&amp;ei=gt-UUZXGNK3d4APNzoCABA&amp;bvm=bv.46471029,d.dmg&amp;psig=AFQjCNFP2ygNAkHb4Ppp24yturN6g7Reww&amp;ust=1368797436663887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instagram&amp;source=images&amp;cd=&amp;cad=rja&amp;docid=M0ETG4nYvVoV2M&amp;tbnid=euDiQnFEC7DjVM:&amp;ved=0CAUQjRw&amp;url=http://fox40.com/2012/12/18/instagram-withdraws-policy-change-wont-put-users-photos-in-ads/instagram/&amp;ei=r-CUUdutNoLk4APWqoHQDA&amp;bvm=bv.46471029,d.dmg&amp;psig=AFQjCNEaRaNclTqGaoVS_RZbirAHzRJBlA&amp;ust=1368797739092192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www.google.com/url?sa=i&amp;rct=j&amp;q=youtube&amp;source=images&amp;cd=&amp;cad=rja&amp;docid=hGCeY0eD1rmKOM&amp;tbnid=wXFsxJwG19vnaM:&amp;ved=0CAUQjRw&amp;url=http://mashable.com/2012/08/09/youtube-recruitment/&amp;ei=WOCUUabZENHD4APjkICwBg&amp;bvm=bv.46471029,d.dmg&amp;psig=AFQjCNF93PenJdwdz1ze_gAf_kJy2MY7YQ&amp;ust=136879755636112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twitter&amp;source=images&amp;cd=&amp;cad=rja&amp;docid=NuEFeZPKtHAVIM&amp;tbnid=EI2dPh3b_oZv7M:&amp;ved=0CAUQjRw&amp;url=http://mashable.com/2011/05/05/history-of-twitter/&amp;ei=j-CUUYD-BO-44AP54YDgDA&amp;bvm=bv.46471029,d.dmg&amp;psig=AFQjCNFe-FBtFHRy78SpwlZakanzK2_62A&amp;ust=1368797708004041" TargetMode="External"/><Relationship Id="rId5" Type="http://schemas.openxmlformats.org/officeDocument/2006/relationships/image" Target="../media/image31.png"/><Relationship Id="rId4" Type="http://schemas.openxmlformats.org/officeDocument/2006/relationships/hyperlink" Target="http://www.google.com/url?sa=i&amp;rct=j&amp;q=facebook&amp;source=images&amp;cd=&amp;cad=rja&amp;docid=QmfEpZb9ltaH6M&amp;tbnid=HCK3aKIZYsdqlM:&amp;ved=0CAUQjRw&amp;url=http://www.facebook.com/&amp;ei=duCUUcvEMtj64APC-YCoCA&amp;bvm=bv.46471029,d.dmg&amp;psig=AFQjCNGfaIK_Ar3C3eqv2iFZ4YkJHzBzng&amp;ust=1368797683097957" TargetMode="External"/><Relationship Id="rId9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american+idols&amp;source=images&amp;cd=&amp;cad=rja&amp;docid=8uCjBWUZcDlFxM&amp;tbnid=hrcFkMeqQeYEaM:&amp;ved=0CAUQjRw&amp;url=http://www.something-to-think-about.com/2011/05/13/american-idols/&amp;ei=w3l6Uei7CLbe4AP8wYDgDg&amp;bvm=bv.45645796,d.dmg&amp;psig=AFQjCNFxssEXsmNkbABiscOCuepgCTx6OQ&amp;ust=1367067441928455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url?sa=i&amp;rct=j&amp;q=god+shaped+hole&amp;source=images&amp;cd=&amp;cad=rja&amp;docid=M3EBYxJ4SP5plM&amp;tbnid=vxUD7qI87SDy5M:&amp;ved=0CAUQjRw&amp;url=http://www.joytimesfive.com/2011/04/his-grace-my-god-shaped-hole/&amp;ei=y-eUUZ2ZLq2r4AOs4IDYDQ&amp;bvm=bv.46471029,d.dmg&amp;psig=AFQjCNEQmM3lMdmn1shZCyB7JFxAigBM1A&amp;ust=136879955745816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american+idols&amp;source=images&amp;cd=&amp;cad=rja&amp;docid=8uCjBWUZcDlFxM&amp;tbnid=hrcFkMeqQeYEaM:&amp;ved=0CAUQjRw&amp;url=http://www.something-to-think-about.com/2011/05/13/american-idols/&amp;ei=w3l6Uei7CLbe4AP8wYDgDg&amp;bvm=bv.45645796,d.dmg&amp;psig=AFQjCNFxssEXsmNkbABiscOCuepgCTx6OQ&amp;ust=1367067441928455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/url?sa=i&amp;rct=j&amp;q=cross&amp;source=images&amp;cd=&amp;cad=rja&amp;docid=OtfGLO_OgVOTZM&amp;tbnid=0yWkMJsBzo0jmM:&amp;ved=0CAUQjRw&amp;url=http://kathrynjbain.com/tag/cross/&amp;ei=du2UUY7QK8XG4APWp4DoBw&amp;bvm=bv.46471029,d.dmg&amp;psig=AFQjCNFAb313qzHd5RSoq4oMPbqSSKeKGA&amp;ust=1368801008710278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american+idols&amp;source=images&amp;cd=&amp;cad=rja&amp;docid=8uCjBWUZcDlFxM&amp;tbnid=hrcFkMeqQeYEaM:&amp;ved=0CAUQjRw&amp;url=http://www.something-to-think-about.com/2011/05/13/american-idols/&amp;ei=w3l6Uei7CLbe4AP8wYDgDg&amp;bvm=bv.45645796,d.dmg&amp;psig=AFQjCNFxssEXsmNkbABiscOCuepgCTx6OQ&amp;ust=136706744192845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76200"/>
            <a:ext cx="7391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VAMPIRE SLAYER KIT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4990291"/>
            <a:ext cx="8077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ANSWER: More -- $1275.82</a:t>
            </a:r>
          </a:p>
        </p:txBody>
      </p:sp>
      <p:pic>
        <p:nvPicPr>
          <p:cNvPr id="6146" name="Picture 2" descr="http://i.ebayimg.com/t/Vampire-Hunter-Killing-Slayer-Kit-/11/!BnypW,w!mk~$(KGrHqEH-D8EuDDnkEgwBLk-T2KqE!~~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457201"/>
            <a:ext cx="7391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UFO DETECTOR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6450" y="4887053"/>
            <a:ext cx="8077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More or Less than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$75</a:t>
            </a:r>
          </a:p>
        </p:txBody>
      </p:sp>
      <p:pic>
        <p:nvPicPr>
          <p:cNvPr id="8194" name="Picture 2" descr="http://i.ebayimg.com/t/Konami-UFO-Space-Intruder-Detector-S-I-D-/00/$(KGrHqMOKooE4t5wUsRlBOUuvYmOtg~~48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60334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5500" y="457201"/>
            <a:ext cx="7391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UFO DETECTOR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4876800"/>
            <a:ext cx="8077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ANSWER: Less -- $13.56</a:t>
            </a:r>
          </a:p>
        </p:txBody>
      </p:sp>
      <p:pic>
        <p:nvPicPr>
          <p:cNvPr id="8194" name="Picture 2" descr="http://i.ebayimg.com/t/Konami-UFO-Space-Intruder-Detector-S-I-D-/00/$(KGrHqMOKooE4t5wUsRlBOUuvYmOtg~~48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17518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457201"/>
            <a:ext cx="8305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TWO-HEADED CALF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4919008"/>
            <a:ext cx="8077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More or Less than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$100</a:t>
            </a:r>
          </a:p>
        </p:txBody>
      </p:sp>
      <p:pic>
        <p:nvPicPr>
          <p:cNvPr id="12290" name="Picture 2" descr="http://www.ripleys.com/branson/files/2010/07/home-slider_s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1853929"/>
            <a:ext cx="55721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7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9700" y="457201"/>
            <a:ext cx="8763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TWO-HEADED CALF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5500" y="4865739"/>
            <a:ext cx="8077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ANSWER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Did not Sell</a:t>
            </a:r>
          </a:p>
        </p:txBody>
      </p:sp>
      <p:pic>
        <p:nvPicPr>
          <p:cNvPr id="12290" name="Picture 2" descr="http://www.ripleys.com/branson/files/2010/07/home-slider_s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752600"/>
            <a:ext cx="55721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1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337158"/>
            <a:ext cx="7391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Great Book!!!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5500" y="4923924"/>
            <a:ext cx="8077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More or Less than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$8.99</a:t>
            </a:r>
          </a:p>
        </p:txBody>
      </p:sp>
      <p:pic>
        <p:nvPicPr>
          <p:cNvPr id="13314" name="Picture 2" descr="http://i.ebayimg.com/t/EVERYONE-POOPS-TARO-GOMI-HARDCOVER-NEW-/00/s/NDUzWDQwMA==/$(KGrHqIOKiQE58KD+mO4BOo,Z,3zKg~~60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50576"/>
            <a:ext cx="5257800" cy="34733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4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533401"/>
            <a:ext cx="7391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Great Book!!!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5500" y="5088926"/>
            <a:ext cx="8077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ANSWER: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More! – $11.56</a:t>
            </a:r>
          </a:p>
        </p:txBody>
      </p:sp>
      <p:pic>
        <p:nvPicPr>
          <p:cNvPr id="13314" name="Picture 2" descr="http://i.ebayimg.com/t/EVERYONE-POOPS-TARO-GOMI-HARDCOVER-NEW-/00/s/NDUzWDQwMA==/$(KGrHqIOKiQE58KD+mO4BOo,Z,3zKg~~60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67986"/>
            <a:ext cx="5257800" cy="34733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8582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533401"/>
            <a:ext cx="7391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Real Hornet’s Nest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4919008"/>
            <a:ext cx="8077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More or Less than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$5</a:t>
            </a:r>
          </a:p>
        </p:txBody>
      </p:sp>
      <p:pic>
        <p:nvPicPr>
          <p:cNvPr id="15362" name="Picture 2" descr="http://www.cirrusimage.com/Hymenoptera/Bald-faced_hornet_n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49064"/>
            <a:ext cx="5257800" cy="317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7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424428"/>
            <a:ext cx="7391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Real Hornet’s Nest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4919008"/>
            <a:ext cx="8077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ANSWER: Less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$2.55</a:t>
            </a:r>
          </a:p>
        </p:txBody>
      </p:sp>
      <p:pic>
        <p:nvPicPr>
          <p:cNvPr id="15362" name="Picture 2" descr="http://www.cirrusimage.com/Hymenoptera/Bald-faced_hornet_n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4948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457201"/>
            <a:ext cx="7391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Goat Toenail Bracelet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4870963"/>
            <a:ext cx="8077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More or Less than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$10</a:t>
            </a:r>
          </a:p>
        </p:txBody>
      </p:sp>
      <p:pic>
        <p:nvPicPr>
          <p:cNvPr id="17410" name="Picture 2" descr="http://ecx.images-amazon.com/images/I/41FhcBP-wH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3413" y="909638"/>
            <a:ext cx="3228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5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1" y="1447801"/>
            <a:ext cx="739817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THE EBAY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26158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628326"/>
            <a:ext cx="7391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Goat Toenail Bracelet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4904260"/>
            <a:ext cx="8077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ANSWER: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Did not Sell</a:t>
            </a:r>
          </a:p>
        </p:txBody>
      </p:sp>
      <p:pic>
        <p:nvPicPr>
          <p:cNvPr id="17410" name="Picture 2" descr="http://ecx.images-amazon.com/images/I/41FhcBP-wH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19613" y="985838"/>
            <a:ext cx="3228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merican id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yesofreason.com/wp-content/uploads/2012/03/sumerian_idol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6" b="100000" l="88" r="100000">
                        <a14:foregroundMark x1="92018" y1="29019" x2="93070" y2="86512"/>
                        <a14:foregroundMark x1="69912" y1="81063" x2="78158" y2="82016"/>
                        <a14:foregroundMark x1="71228" y1="88147" x2="80351" y2="97684"/>
                        <a14:foregroundMark x1="81667" y1="94687" x2="98070" y2="94959"/>
                        <a14:backgroundMark x1="86754" y1="7357" x2="84123" y2="29428"/>
                        <a14:backgroundMark x1="82544" y1="52452" x2="84561" y2="64441"/>
                        <a14:backgroundMark x1="83246" y1="81063" x2="84123" y2="87875"/>
                        <a14:backgroundMark x1="42544" y1="75613" x2="42544" y2="81744"/>
                        <a14:backgroundMark x1="1842" y1="66485" x2="1404" y2="73297"/>
                        <a14:backgroundMark x1="98509" y1="53134" x2="99386" y2="57221"/>
                        <a14:backgroundMark x1="97895" y1="80381" x2="97895" y2="85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76"/>
          <a:stretch/>
        </p:blipFill>
        <p:spPr bwMode="auto">
          <a:xfrm>
            <a:off x="1524000" y="1143000"/>
            <a:ext cx="9220200" cy="47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3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219200"/>
            <a:ext cx="906780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35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An idol is </a:t>
            </a:r>
            <a:r>
              <a:rPr lang="en-US" sz="635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anything </a:t>
            </a:r>
            <a:r>
              <a:rPr lang="en-US" sz="635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that seeks to take</a:t>
            </a:r>
          </a:p>
          <a:p>
            <a:pPr algn="ctr"/>
            <a:r>
              <a:rPr lang="en-US" sz="635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God out of </a:t>
            </a:r>
            <a:r>
              <a:rPr lang="en-US" sz="635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first place </a:t>
            </a:r>
            <a:r>
              <a:rPr lang="en-US" sz="635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in your heart.</a:t>
            </a:r>
          </a:p>
          <a:p>
            <a:pPr algn="ctr"/>
            <a:endParaRPr lang="en-US" sz="9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99060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Guard your heart 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above all else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, for 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it determines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the course of your life. ~ Prov. 4:23</a:t>
            </a:r>
          </a:p>
          <a:p>
            <a:pPr algn="ctr"/>
            <a:endParaRPr lang="en-US" sz="6000" b="1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3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38"/>
            <a:ext cx="12200334" cy="68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mething-to-think-about.com/wp-content/uploads/2011/05/american-idols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829827">
            <a:off x="-165628" y="1408145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Pleasure</a:t>
            </a:r>
          </a:p>
        </p:txBody>
      </p:sp>
    </p:spTree>
    <p:extLst>
      <p:ext uri="{BB962C8B-B14F-4D97-AF65-F5344CB8AC3E}">
        <p14:creationId xmlns:p14="http://schemas.microsoft.com/office/powerpoint/2010/main" val="4701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tered-states.net/barry/graphics/brain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6" y="1676400"/>
            <a:ext cx="5562600" cy="422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129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Video games</a:t>
            </a:r>
          </a:p>
        </p:txBody>
      </p:sp>
      <p:sp>
        <p:nvSpPr>
          <p:cNvPr id="5" name="TextBox 4"/>
          <p:cNvSpPr txBox="1"/>
          <p:nvPr/>
        </p:nvSpPr>
        <p:spPr>
          <a:xfrm rot="19761645">
            <a:off x="1828799" y="1404609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TV Shows</a:t>
            </a:r>
          </a:p>
        </p:txBody>
      </p:sp>
      <p:sp>
        <p:nvSpPr>
          <p:cNvPr id="7" name="TextBox 6"/>
          <p:cNvSpPr txBox="1"/>
          <p:nvPr/>
        </p:nvSpPr>
        <p:spPr>
          <a:xfrm rot="1618244">
            <a:off x="8157747" y="1432319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Sports</a:t>
            </a:r>
          </a:p>
        </p:txBody>
      </p:sp>
      <p:sp>
        <p:nvSpPr>
          <p:cNvPr id="8" name="TextBox 7"/>
          <p:cNvSpPr txBox="1"/>
          <p:nvPr/>
        </p:nvSpPr>
        <p:spPr>
          <a:xfrm rot="801013">
            <a:off x="2327609" y="5030352"/>
            <a:ext cx="139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Food</a:t>
            </a:r>
          </a:p>
        </p:txBody>
      </p:sp>
      <p:sp>
        <p:nvSpPr>
          <p:cNvPr id="9" name="TextBox 8"/>
          <p:cNvSpPr txBox="1"/>
          <p:nvPr/>
        </p:nvSpPr>
        <p:spPr>
          <a:xfrm rot="21305718">
            <a:off x="6967703" y="581527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Internet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581527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  Movies</a:t>
            </a:r>
          </a:p>
        </p:txBody>
      </p:sp>
      <p:sp>
        <p:nvSpPr>
          <p:cNvPr id="11" name="TextBox 10"/>
          <p:cNvSpPr txBox="1"/>
          <p:nvPr/>
        </p:nvSpPr>
        <p:spPr>
          <a:xfrm rot="19403746">
            <a:off x="8686417" y="3287950"/>
            <a:ext cx="1489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Books </a:t>
            </a:r>
          </a:p>
        </p:txBody>
      </p:sp>
      <p:sp>
        <p:nvSpPr>
          <p:cNvPr id="12" name="TextBox 11"/>
          <p:cNvSpPr txBox="1"/>
          <p:nvPr/>
        </p:nvSpPr>
        <p:spPr>
          <a:xfrm rot="20389086">
            <a:off x="2184089" y="3526692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Mags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63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tered-states.net/barry/graphics/brain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6" y="1676400"/>
            <a:ext cx="5562600" cy="422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129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Make me happy</a:t>
            </a:r>
          </a:p>
        </p:txBody>
      </p:sp>
      <p:sp>
        <p:nvSpPr>
          <p:cNvPr id="5" name="TextBox 4"/>
          <p:cNvSpPr txBox="1"/>
          <p:nvPr/>
        </p:nvSpPr>
        <p:spPr>
          <a:xfrm rot="19761645">
            <a:off x="2305861" y="1240154"/>
            <a:ext cx="261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My pleasure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5815271"/>
            <a:ext cx="364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  Do what I want</a:t>
            </a:r>
          </a:p>
        </p:txBody>
      </p:sp>
      <p:sp>
        <p:nvSpPr>
          <p:cNvPr id="12" name="TextBox 11"/>
          <p:cNvSpPr txBox="1"/>
          <p:nvPr/>
        </p:nvSpPr>
        <p:spPr>
          <a:xfrm rot="21304807">
            <a:off x="2184089" y="2664920"/>
            <a:ext cx="129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Give me what I want</a:t>
            </a:r>
          </a:p>
        </p:txBody>
      </p:sp>
      <p:sp>
        <p:nvSpPr>
          <p:cNvPr id="15" name="TextBox 14"/>
          <p:cNvSpPr txBox="1"/>
          <p:nvPr/>
        </p:nvSpPr>
        <p:spPr>
          <a:xfrm rot="21305718">
            <a:off x="8807099" y="1616701"/>
            <a:ext cx="1474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Make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Me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Feel good</a:t>
            </a:r>
          </a:p>
        </p:txBody>
      </p:sp>
      <p:sp>
        <p:nvSpPr>
          <p:cNvPr id="19" name="TextBox 18"/>
          <p:cNvSpPr txBox="1"/>
          <p:nvPr/>
        </p:nvSpPr>
        <p:spPr>
          <a:xfrm rot="21305718">
            <a:off x="8843939" y="4270856"/>
            <a:ext cx="1474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Live for me</a:t>
            </a:r>
          </a:p>
        </p:txBody>
      </p:sp>
    </p:spTree>
    <p:extLst>
      <p:ext uri="{BB962C8B-B14F-4D97-AF65-F5344CB8AC3E}">
        <p14:creationId xmlns:p14="http://schemas.microsoft.com/office/powerpoint/2010/main" val="32940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tered-states.net/barry/graphics/brain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6" y="1676400"/>
            <a:ext cx="5562600" cy="422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1295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5" name="TextBox 4"/>
          <p:cNvSpPr txBox="1"/>
          <p:nvPr/>
        </p:nvSpPr>
        <p:spPr>
          <a:xfrm rot="19761645">
            <a:off x="2372472" y="1483313"/>
            <a:ext cx="165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7" name="TextBox 6"/>
          <p:cNvSpPr txBox="1"/>
          <p:nvPr/>
        </p:nvSpPr>
        <p:spPr>
          <a:xfrm rot="1618244">
            <a:off x="8157747" y="1432319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8" name="TextBox 7"/>
          <p:cNvSpPr txBox="1"/>
          <p:nvPr/>
        </p:nvSpPr>
        <p:spPr>
          <a:xfrm rot="801013">
            <a:off x="2327609" y="5030352"/>
            <a:ext cx="139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9" name="TextBox 8"/>
          <p:cNvSpPr txBox="1"/>
          <p:nvPr/>
        </p:nvSpPr>
        <p:spPr>
          <a:xfrm rot="21305718">
            <a:off x="6261831" y="5801594"/>
            <a:ext cx="11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581527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  GOD</a:t>
            </a:r>
          </a:p>
        </p:txBody>
      </p:sp>
      <p:sp>
        <p:nvSpPr>
          <p:cNvPr id="11" name="TextBox 10"/>
          <p:cNvSpPr txBox="1"/>
          <p:nvPr/>
        </p:nvSpPr>
        <p:spPr>
          <a:xfrm rot="19403746">
            <a:off x="8686417" y="3287950"/>
            <a:ext cx="1489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 </a:t>
            </a:r>
          </a:p>
        </p:txBody>
      </p:sp>
      <p:sp>
        <p:nvSpPr>
          <p:cNvPr id="12" name="TextBox 11"/>
          <p:cNvSpPr txBox="1"/>
          <p:nvPr/>
        </p:nvSpPr>
        <p:spPr>
          <a:xfrm rot="20389086">
            <a:off x="2184089" y="3526692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13" name="TextBox 12"/>
          <p:cNvSpPr txBox="1"/>
          <p:nvPr/>
        </p:nvSpPr>
        <p:spPr>
          <a:xfrm rot="21305718">
            <a:off x="7496986" y="5815270"/>
            <a:ext cx="11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14" name="TextBox 13"/>
          <p:cNvSpPr txBox="1"/>
          <p:nvPr/>
        </p:nvSpPr>
        <p:spPr>
          <a:xfrm rot="21305718">
            <a:off x="8697505" y="4888146"/>
            <a:ext cx="11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15" name="TextBox 14"/>
          <p:cNvSpPr txBox="1"/>
          <p:nvPr/>
        </p:nvSpPr>
        <p:spPr>
          <a:xfrm rot="21305718">
            <a:off x="8723853" y="2323748"/>
            <a:ext cx="11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16" name="TextBox 15"/>
          <p:cNvSpPr txBox="1"/>
          <p:nvPr/>
        </p:nvSpPr>
        <p:spPr>
          <a:xfrm rot="451942">
            <a:off x="6701302" y="1295401"/>
            <a:ext cx="11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17" name="TextBox 16"/>
          <p:cNvSpPr txBox="1"/>
          <p:nvPr/>
        </p:nvSpPr>
        <p:spPr>
          <a:xfrm rot="21305718">
            <a:off x="3599543" y="1319998"/>
            <a:ext cx="11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18" name="TextBox 17"/>
          <p:cNvSpPr txBox="1"/>
          <p:nvPr/>
        </p:nvSpPr>
        <p:spPr>
          <a:xfrm rot="21305718">
            <a:off x="5167207" y="5766639"/>
            <a:ext cx="11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val="23225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ebayimg.com/t/SIX-6-REAL-HUMAN-WISDOM-TEETH-YOU-DONT-HAVE-PULL-TEETH-GET-EM-/00/s/NjM2WDExOTQ=/$(KGrHqV,!lEE5z7L7GPMBOoNlJ1!G!~~60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5943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76200"/>
            <a:ext cx="7391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Actual Human Teeth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4891657"/>
            <a:ext cx="7772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More or Less than $18?</a:t>
            </a:r>
          </a:p>
        </p:txBody>
      </p:sp>
    </p:spTree>
    <p:extLst>
      <p:ext uri="{BB962C8B-B14F-4D97-AF65-F5344CB8AC3E}">
        <p14:creationId xmlns:p14="http://schemas.microsoft.com/office/powerpoint/2010/main" val="29313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371600"/>
            <a:ext cx="9906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God, You will show me the way of life, granting me the joy of your presence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and the pleasures of living with You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forever.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~ Psalm 16:11</a:t>
            </a:r>
          </a:p>
        </p:txBody>
      </p:sp>
    </p:spTree>
    <p:extLst>
      <p:ext uri="{BB962C8B-B14F-4D97-AF65-F5344CB8AC3E}">
        <p14:creationId xmlns:p14="http://schemas.microsoft.com/office/powerpoint/2010/main" val="8114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mething-to-think-about.com/wp-content/uploads/2011/05/american-idols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367716">
            <a:off x="7029852" y="1392435"/>
            <a:ext cx="4856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Stuff</a:t>
            </a:r>
          </a:p>
        </p:txBody>
      </p:sp>
    </p:spTree>
    <p:extLst>
      <p:ext uri="{BB962C8B-B14F-4D97-AF65-F5344CB8AC3E}">
        <p14:creationId xmlns:p14="http://schemas.microsoft.com/office/powerpoint/2010/main" val="14830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9855" y="1828800"/>
            <a:ext cx="7543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CULTURAL LIE</a:t>
            </a: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MORE IS BETTER</a:t>
            </a:r>
          </a:p>
        </p:txBody>
      </p:sp>
    </p:spTree>
    <p:extLst>
      <p:ext uri="{BB962C8B-B14F-4D97-AF65-F5344CB8AC3E}">
        <p14:creationId xmlns:p14="http://schemas.microsoft.com/office/powerpoint/2010/main" val="4287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9855" y="1828800"/>
            <a:ext cx="7543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BIBLICAL TRUTH</a:t>
            </a: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JESUS IS BETTER</a:t>
            </a:r>
          </a:p>
        </p:txBody>
      </p:sp>
    </p:spTree>
    <p:extLst>
      <p:ext uri="{BB962C8B-B14F-4D97-AF65-F5344CB8AC3E}">
        <p14:creationId xmlns:p14="http://schemas.microsoft.com/office/powerpoint/2010/main" val="34152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mething-to-think-about.com/wp-content/uploads/2011/05/american-idols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188329">
            <a:off x="715918" y="1175538"/>
            <a:ext cx="4856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Peers</a:t>
            </a:r>
          </a:p>
        </p:txBody>
      </p:sp>
      <p:sp>
        <p:nvSpPr>
          <p:cNvPr id="4" name="TextBox 3"/>
          <p:cNvSpPr txBox="1"/>
          <p:nvPr/>
        </p:nvSpPr>
        <p:spPr>
          <a:xfrm rot="1865399">
            <a:off x="6922110" y="1428898"/>
            <a:ext cx="4856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Friends</a:t>
            </a:r>
          </a:p>
        </p:txBody>
      </p:sp>
      <p:sp>
        <p:nvSpPr>
          <p:cNvPr id="5" name="TextBox 4"/>
          <p:cNvSpPr txBox="1"/>
          <p:nvPr/>
        </p:nvSpPr>
        <p:spPr>
          <a:xfrm rot="2734937">
            <a:off x="-71469" y="4221233"/>
            <a:ext cx="4856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Family</a:t>
            </a:r>
          </a:p>
        </p:txBody>
      </p:sp>
      <p:sp>
        <p:nvSpPr>
          <p:cNvPr id="6" name="TextBox 5"/>
          <p:cNvSpPr txBox="1"/>
          <p:nvPr/>
        </p:nvSpPr>
        <p:spPr>
          <a:xfrm rot="20143204">
            <a:off x="6226535" y="4638369"/>
            <a:ext cx="5645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Celebrities</a:t>
            </a:r>
          </a:p>
        </p:txBody>
      </p:sp>
    </p:spTree>
    <p:extLst>
      <p:ext uri="{BB962C8B-B14F-4D97-AF65-F5344CB8AC3E}">
        <p14:creationId xmlns:p14="http://schemas.microsoft.com/office/powerpoint/2010/main" val="33225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mpsbeautiful.com/media/M/lgM107347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2761" r="2533" b="3338"/>
          <a:stretch/>
        </p:blipFill>
        <p:spPr bwMode="auto">
          <a:xfrm>
            <a:off x="3816927" y="1610618"/>
            <a:ext cx="4267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521527" y="3162327"/>
            <a:ext cx="2057400" cy="1524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7779327" y="3820419"/>
            <a:ext cx="2057400" cy="25630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64327" y="278132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egoe Script" pitchFamily="34" charset="0"/>
              </a:rPr>
              <a:t>FRIENDS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12727" y="348690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egoe Script" pitchFamily="34" charset="0"/>
              </a:rPr>
              <a:t>PEERS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9727" y="161508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egoe Script" pitchFamily="34" charset="0"/>
              </a:rPr>
              <a:t>FAMILY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903027" y="1943128"/>
            <a:ext cx="2171700" cy="38100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606132" y="5205480"/>
            <a:ext cx="2438400" cy="73429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526298">
            <a:off x="1839164" y="5195052"/>
            <a:ext cx="250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egoe Script" pitchFamily="34" charset="0"/>
              </a:rPr>
              <a:t>CELEBRITIES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807777" y="5323637"/>
            <a:ext cx="2552700" cy="82767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169566">
            <a:off x="8203993" y="567095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egoe Script" pitchFamily="34" charset="0"/>
              </a:rPr>
              <a:t>GOD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64327" y="825786"/>
            <a:ext cx="7993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Segoe Script" pitchFamily="34" charset="0"/>
              </a:rPr>
              <a:t>Something will always be in the center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429001" y="1752601"/>
            <a:ext cx="2521527" cy="206781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8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mpsbeautiful.com/media/M/lgM107347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2761" r="2533" b="3338"/>
          <a:stretch/>
        </p:blipFill>
        <p:spPr bwMode="auto">
          <a:xfrm>
            <a:off x="3810000" y="1267691"/>
            <a:ext cx="4267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772400" y="3477492"/>
            <a:ext cx="2057400" cy="25630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14900" y="3000438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Segoe Script" pitchFamily="34" charset="0"/>
              </a:rPr>
              <a:t>BEST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egoe Script" pitchFamily="34" charset="0"/>
              </a:rPr>
              <a:t>FRIEND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5800" y="314398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egoe Script" pitchFamily="34" charset="0"/>
              </a:rPr>
              <a:t>PEERS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127215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egoe Script" pitchFamily="34" charset="0"/>
              </a:rPr>
              <a:t>FAMILY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96100" y="1600201"/>
            <a:ext cx="2171700" cy="38100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14600" y="4953001"/>
            <a:ext cx="2438400" cy="73429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526298">
            <a:off x="1915364" y="5021704"/>
            <a:ext cx="250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egoe Script" pitchFamily="34" charset="0"/>
              </a:rPr>
              <a:t>CELEBRITIES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896100" y="5029201"/>
            <a:ext cx="2552700" cy="82767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169566">
            <a:off x="8197066" y="532802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egoe Script" pitchFamily="34" charset="0"/>
              </a:rPr>
              <a:t>GOD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521527" y="2700662"/>
            <a:ext cx="2057400" cy="1524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64327" y="231966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egoe Script" pitchFamily="34" charset="0"/>
              </a:rPr>
              <a:t>FRIENDS</a:t>
            </a:r>
          </a:p>
        </p:txBody>
      </p:sp>
    </p:spTree>
    <p:extLst>
      <p:ext uri="{BB962C8B-B14F-4D97-AF65-F5344CB8AC3E}">
        <p14:creationId xmlns:p14="http://schemas.microsoft.com/office/powerpoint/2010/main" val="29091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38115" y="337386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egoe Script" pitchFamily="34" charset="0"/>
              </a:rPr>
              <a:t>PEERS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73916" y="168008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egoe Script" pitchFamily="34" charset="0"/>
              </a:rPr>
              <a:t>FAMILY</a:t>
            </a:r>
          </a:p>
        </p:txBody>
      </p:sp>
      <p:sp>
        <p:nvSpPr>
          <p:cNvPr id="19" name="TextBox 18"/>
          <p:cNvSpPr txBox="1"/>
          <p:nvPr/>
        </p:nvSpPr>
        <p:spPr>
          <a:xfrm rot="20526298">
            <a:off x="1991565" y="4915201"/>
            <a:ext cx="250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egoe Script" pitchFamily="34" charset="0"/>
              </a:rPr>
              <a:t>CELEBRITIES</a:t>
            </a:r>
          </a:p>
        </p:txBody>
      </p:sp>
      <p:sp>
        <p:nvSpPr>
          <p:cNvPr id="22" name="TextBox 21"/>
          <p:cNvSpPr txBox="1"/>
          <p:nvPr/>
        </p:nvSpPr>
        <p:spPr>
          <a:xfrm rot="1169566">
            <a:off x="9189482" y="536341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egoe Script" pitchFamily="34" charset="0"/>
              </a:rPr>
              <a:t>GOD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400" l="9896" r="970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15" y="1638641"/>
            <a:ext cx="547328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8046481" y="3483992"/>
            <a:ext cx="2057400" cy="36468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300111" y="2073239"/>
            <a:ext cx="2324100" cy="24738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649483" y="5067647"/>
            <a:ext cx="2552700" cy="82767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514600" y="4920310"/>
            <a:ext cx="2590800" cy="76698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73307" y="664779"/>
            <a:ext cx="6370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Segoe Script" pitchFamily="34" charset="0"/>
              </a:rPr>
              <a:t>When that person or </a:t>
            </a:r>
            <a:r>
              <a:rPr lang="en-US" sz="3200" b="1" smtClean="0">
                <a:solidFill>
                  <a:srgbClr val="FF0000"/>
                </a:solidFill>
                <a:latin typeface="Segoe Script" pitchFamily="34" charset="0"/>
              </a:rPr>
              <a:t>thing disappears, </a:t>
            </a:r>
            <a:r>
              <a:rPr lang="en-US" sz="3200" b="1" dirty="0" smtClean="0">
                <a:solidFill>
                  <a:srgbClr val="FF0000"/>
                </a:solidFill>
                <a:latin typeface="Segoe Script" pitchFamily="34" charset="0"/>
              </a:rPr>
              <a:t>what is holding the wheel together?</a:t>
            </a:r>
            <a:endParaRPr lang="en-US" sz="32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28303" y="2084291"/>
            <a:ext cx="2521527" cy="206781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7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56" y="2608985"/>
            <a:ext cx="2571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7" b="99565" l="3306" r="888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39576" y="3123334"/>
            <a:ext cx="23050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22" b="98649" l="1754" r="94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5398">
            <a:off x="4729001" y="1656482"/>
            <a:ext cx="2171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51" b="94904" l="2241" r="95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5365">
            <a:off x="5847165" y="1648878"/>
            <a:ext cx="34004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7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mpsbeautiful.com/media/M/lgM107347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2761" r="2533" b="3338"/>
          <a:stretch/>
        </p:blipFill>
        <p:spPr bwMode="auto">
          <a:xfrm>
            <a:off x="3810000" y="1267691"/>
            <a:ext cx="4267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133600" y="3733800"/>
            <a:ext cx="2819400" cy="2286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7772400" y="3477492"/>
            <a:ext cx="2057400" cy="25630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336911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egoe Script" pitchFamily="34" charset="0"/>
              </a:rPr>
              <a:t>FRIENDS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5800" y="314398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egoe Script" pitchFamily="34" charset="0"/>
              </a:rPr>
              <a:t>PEERS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127215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egoe Script" pitchFamily="34" charset="0"/>
              </a:rPr>
              <a:t>FAMILY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96100" y="1600201"/>
            <a:ext cx="2171700" cy="38100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14600" y="4953001"/>
            <a:ext cx="2438400" cy="73429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526298">
            <a:off x="1915364" y="5021704"/>
            <a:ext cx="250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egoe Script" pitchFamily="34" charset="0"/>
              </a:rPr>
              <a:t>CELEBRITIES</a:t>
            </a:r>
          </a:p>
        </p:txBody>
      </p:sp>
      <p:sp>
        <p:nvSpPr>
          <p:cNvPr id="2" name="Oval 1"/>
          <p:cNvSpPr/>
          <p:nvPr/>
        </p:nvSpPr>
        <p:spPr>
          <a:xfrm>
            <a:off x="5400675" y="2913659"/>
            <a:ext cx="1085850" cy="1127664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0675" y="3246008"/>
            <a:ext cx="1353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Segoe Script" pitchFamily="34" charset="0"/>
              </a:rPr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val="16956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ebayimg.com/t/SIX-6-REAL-HUMAN-WISDOM-TEETH-YOU-DONT-HAVE-PULL-TEETH-GET-EM-/00/s/NjM2WDExOTQ=/$(KGrHqV,!lEE5z7L7GPMBOoNlJ1!G!~~60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5943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36871"/>
            <a:ext cx="7391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Actual Human Teeth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4921154"/>
            <a:ext cx="8153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ANSWER: More – $22.50</a:t>
            </a:r>
          </a:p>
        </p:txBody>
      </p:sp>
    </p:spTree>
    <p:extLst>
      <p:ext uri="{BB962C8B-B14F-4D97-AF65-F5344CB8AC3E}">
        <p14:creationId xmlns:p14="http://schemas.microsoft.com/office/powerpoint/2010/main" val="27447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295401"/>
            <a:ext cx="10134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 MUST BE:</a:t>
            </a:r>
          </a:p>
          <a:p>
            <a:pPr algn="ctr"/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Your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first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relationship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Your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greatest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relationship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Your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deepest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love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Your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best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friend</a:t>
            </a:r>
          </a:p>
        </p:txBody>
      </p:sp>
    </p:spTree>
    <p:extLst>
      <p:ext uri="{BB962C8B-B14F-4D97-AF65-F5344CB8AC3E}">
        <p14:creationId xmlns:p14="http://schemas.microsoft.com/office/powerpoint/2010/main" val="19353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mething-to-think-about.com/wp-content/uploads/2011/05/american-idols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188329">
            <a:off x="1014753" y="832699"/>
            <a:ext cx="4856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Money</a:t>
            </a:r>
          </a:p>
        </p:txBody>
      </p:sp>
      <p:sp>
        <p:nvSpPr>
          <p:cNvPr id="4" name="TextBox 3"/>
          <p:cNvSpPr txBox="1"/>
          <p:nvPr/>
        </p:nvSpPr>
        <p:spPr>
          <a:xfrm rot="1865399">
            <a:off x="6708123" y="1167668"/>
            <a:ext cx="4856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Fame</a:t>
            </a:r>
          </a:p>
        </p:txBody>
      </p:sp>
      <p:sp>
        <p:nvSpPr>
          <p:cNvPr id="5" name="TextBox 4"/>
          <p:cNvSpPr txBox="1"/>
          <p:nvPr/>
        </p:nvSpPr>
        <p:spPr>
          <a:xfrm rot="2481791">
            <a:off x="181499" y="4364060"/>
            <a:ext cx="4856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Achieve</a:t>
            </a:r>
          </a:p>
        </p:txBody>
      </p:sp>
      <p:sp>
        <p:nvSpPr>
          <p:cNvPr id="6" name="TextBox 5"/>
          <p:cNvSpPr txBox="1"/>
          <p:nvPr/>
        </p:nvSpPr>
        <p:spPr>
          <a:xfrm rot="20143204">
            <a:off x="6464131" y="4638369"/>
            <a:ext cx="5645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Succeed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idatlanticnostalgiaconvention.com/wp-content/uploads/2012/07/The-Andy-Griffith-Show-downloa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09" y="768927"/>
            <a:ext cx="3276600" cy="22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haretv.org/images/the_cosby_show-show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0"/>
            <a:ext cx="3181350" cy="22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85109" y="2590803"/>
            <a:ext cx="8077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From 1967 to 1997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The top lessons taught on TV shows were: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Community, kindness, image, traditional values, and acceptance</a:t>
            </a:r>
          </a:p>
        </p:txBody>
      </p:sp>
    </p:spTree>
    <p:extLst>
      <p:ext uri="{BB962C8B-B14F-4D97-AF65-F5344CB8AC3E}">
        <p14:creationId xmlns:p14="http://schemas.microsoft.com/office/powerpoint/2010/main" val="40230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85109" y="2590803"/>
            <a:ext cx="8077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From 1997 on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the top lessons taught on TV shows were: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fame, achievement, popularity, image, and being rich.</a:t>
            </a:r>
          </a:p>
        </p:txBody>
      </p:sp>
      <p:pic>
        <p:nvPicPr>
          <p:cNvPr id="4098" name="Picture 2" descr="http://www.hdwallpapersarena.com/wp-content/uploads/2012/08/wallpaper_hannah-montana_animaatjes-3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3" y="685800"/>
            <a:ext cx="3325091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RQUEhQWFRQVFRgXFhYWFRUWFBQUGBQVFxQVFBQXHCYeFxkkGRQVHy8gIycpLCwsFx4xNjAqNSYrLCkBCQoKDgwOGg8PGiwkHCQpLCwsLCwsLCwpKSwpLCksLCksKSwsKSwsKSwpKSwsLCwsKSwpKSwpLCwpKSwsKSwsLP/AABEIAMkA+wMBIgACEQEDEQH/xAAcAAAABwEBAAAAAAAAAAAAAAABAgMEBQYHAAj/xABEEAACAQIEAwYDBQUFBgcAAAABAgMAEQQSITEFBkETIlFhcYEHMpEjQqGxwRRScoLwM2Ky4fEVJEOSs9ElNDVTc3SD/8QAGgEAAgMBAQAAAAAAAAAAAAAAAgQBAwUABv/EAC4RAAICAQQBAgUCBwEAAAAAAAABAhEDBBIhMUEiURMyYXGRsfAUJDNCocHxI//aAAwDAQACEQMRAD8AUJohNcTRCaVSPXHMaQJpRjSJNFRxxNcp1ozxWVW6Nf8AA0mpqYtPo5hyaKTQqpJsNSaTJol7AA3opNBegJo6IOJpNjQk0mxo4o44miE1xNFJqxIgI51pMmhY0W9MLok40kTRyaSNEiTqLeuJoKIgOTQE1xNFNECHhPepcmm0J1pcmpBl2cTXKaKTQKakEOTRSa4miE1JBNcEPcb+L9BUgTUbwQ9xv4v0FPy1A+xSfzM4mjKdKSLUdTpXABSaAmgJopNYqRtBkjLGwtfzNvb1pBgb2O+1ut/CjMatPCsC0iqVQFsq3IA0GgBLfSldTqHp6dXfjyTxXJEDg7Mq62sh/wCYsSLjpoR9KjZcKyPlI16W1v6eNXuDgcrfdy/xG3j036HpTqPl4AXkkC+Gm/dzXBYj6eVZ2n1mqTbcLX4/yVzzYl/d/spicJZbm5IKahdGJP3R5edQ7gjQ7itOVcIm95NRoCTfQeFh/Vqz/j8AWUkG+bW3UbbjwpzQ6icsjhkabft9Pf8Afj7EKe7pNfcjwaAmk+01oxatmjjiaQlNKmkJTrVkUQFJopNcTQE1ZRImxohNC+9EJqxEgk0ShotSQDT3BcLaQiwo/COHGRgKmuY+ZYuGIERBJiWFwpvlQdGktr6KPw6hOe0WzZ1jXIrhuTyRrpRsTySQLgVk/FOPYjFSdpPI7HoBoqjwVRYAelGwvMmIwzXgmlj8Rm0Pquxqj4zM3+NlfRd8ZwdozqKYtU7yZzkOIgwYgKMQFJRgABMAO8MuwcDXTQi+gtqz41w8xsRTWOe4fw51kRFk1ymgNOMHhC5q7oYSsQJopNSnEOEFEzD3FLcu8tPiXGhCePj6VG5VZE/R8xEpGbE2NvG2n1opNbvwrlSGKKzqLW2I3rIOb+Eph8S6xm8Z7y/3Qfu+1BDKpOhXHnWSTSIa9SuBP2Y9/wAzUQTUrgT9mPf8zVkizJ0SZeilxSRNFJrFSHxRnqz8tcdeIZNAzKLaG+QDr63/AAvVSJpaOYxAFdHbr4J0tfx/IDxpfVYXkjUXUvH3/fZDSap9F8l4xK27kelh1uNtdKpg5ucpI7ZSUZVAySENcm95L2WwBNjvbShxXGXMcYvZr5iRpcAkLcDzH5VHTyD/AGYmV0u2KZ3XMM4smSPub21Y1nafRtL+Y9VySXPVN3+a/wCFeRrHSgqJ7E8wIiATFklYAlYxmKAi4uW0Bt7/AJ1DTuJJLRlnLC4zAKxNrkWvrYUu+HGLIlhK5mC9qjGxRwAMw8VIA28PPRD/AGVEXlQGOaVEUoM7IpN++uhF2At16/T0+PR6fCv/ADil+v57MzDqIRxPLlyN5a5hXCd11xwvfcrXkTkwrq4RkYO2iqRqT5eOxpKxUziQFeyWM2Itq7sD6i1tqkJpl7OAZo1dYsQLJJmyFo8qi5YnNc+O+1RGAKucTFJJZnjjCFySCEsQM1X/AAo9lP8AF588N6jtSlFNq+fU+fPppc9/cXJ72XqFzkdcmne9O8NfOkJjSuFkH7MkhFpJF7LXrFE7EEerFV//ADFNS1A4KL4NHR5JZse+arlr8cN/m6OLUUtRHW1EJrqGaBZqLeimgojg16BTrQV2FS7D1qG6BbLtwZ0w2Hed9Qi3A/eP3V9zaq/8P+WhxXFz4jFkvGjC63sHke5sSNlUDbzFPedZMnDlUH5mF/PQkD8DSHwu5gXC4ecGYI3ah7dg8zMvZC5srCyjKaz8smzFzy3ZDTMb8OcA8LRfs6KCCAyDKyk9Q3j1rz1zjyjPgJykoLKT3Jbd116ejeIr0rhOKtJh1kBF3AynIyg32ORzcehqhcywtiC+HkixkpYCzsFWAEju2RQALW6i462qlSopcNxiPDse8EqSxmzxsGU+YN9fLpW38wRLiII8RH8sqK48gwvb1BuPasb5g4E2FneJiCU8PA1ofwi4320UmCkIPZgyQ33ylvtU89SGA82prFOnZOCThOhhBgSWqew0SxjXenHFIVhbTepHlrlxp2DOO74U3KVq/B6J5IYYbn2N+F8DkxTXYHJ4eP8AlWkcK4RHhkGg0G1UDmL4u4Xh5eHDxdtMtxmzL2Kt5lSS1uo0qkYX45Y3ODiOzljPzKqBDb+6w2Prel5ZL48GBn1Ms0uejTOcud8gKpqegrLMZjWkYs5uTVnwXHcHxJssRZJiGPZyABiB4EEg6a2vf6VA8X4UYmOlNYXGuB3TOFekjiaksHiFCAEgb9fM1FUZaYaGZKyxE0UmimUUUyisdIcD2oJmJ1JufP6UPaACkjMKJIE5iNLX219evtTRMCoFtfel1lFCZhRxtENCQwS+H1oDhF/dFK/tQopxIorZFCbRgbC1Ey3Bo7zCk+0FGjvFC0kpKouwjQIoHgP1JJJ9abNvQmcVyd4ijvyDCEca2xVIf4TC9qLDencPKrk7VMcIwqYeFp5dFUX8yeijxJNR3EeeMSE7QRmCPZbBbk+OZ1JJ9BVE86jwKZtVtdIMeS3ttUXj+APH0phgedMTJLZpHu3dUk2s2lr2sPwq38G5g7eT9nxA757qkjKwcfdcdb9D+e9BHUc0yiGsd8lJdbU54RDmkHrUnzJwrsnOn4V3LeFNy3gCfoKZlJNWh2U1tsL8SjbDIvhr6kDvfTuj1v4VJ/AZ1C4ztPmDRXvva0lvxqpfEHH2nUH5RGrKCbscwzB3/duMvd6ADqTT74McZRMbJHIQDMgyX2MiNcAedibehrPnyYjlc7Nk49PIFCxQSMc6WKlLAbs2rbC1tbXvpS+J4kBBmdcr5LsNDY21FxvUfxLg8zAlJpWDajvIMvhfu6j0sahsZiUwETiWR3lkRtZHzEADUKNAo1qpl1KlyYhzPjWkxbOd2O3kTt9KdfD7EmLiULDozKf4SrA38tdai+JY1ZJ3kPjoB72H5UPL+O7LFwyMxUdoMzAkFUY2cggg6Amr48Csn6rN6PL5nnDMNAdqQ+KvGTgsCkMLZJJ2KkqbMIlF5LEai5KrfwJq1YrFrAoAIJsNRt7eVY78Y+IGXGQxAEt2CgeJMkjbfQVfkb2l+WcppN9FR4Ty3NjiVw8RbINToqg9Bc9fxo+N+HePiNmwz/y2YfUGtk+HsceFw0UbB1ZtWYxSBCzdM+W2gsN+lXDiLDKTcW9dKT3sHYvJ5WOFlw8lzdHjIIvdWB3BF61nA8WXiOC7YqBKhySgbZwL5l8iCD5aiqb8TnP7Rfx09hUz8J4f91xjm9i8ajwuFcn31H1pnBJ2dj9GSkReISzEUQUvxD+0NNwa1kbSJkmuQ0UmgvWXQ2KNtSJpTNcUnU0CFtRXNHNJuaI4LRTXXoCaJI4AmuoDXXoqICuKleXsFnkHrUYatnI+Hu1RLhFWSVRbLRxHCwZI0lGbs7ME6M7d1b+NgW+tRE2Cixrs5OYK3ZwqNFNmsxA83J1/uiq/zTxwdqgW/eaUFjpmOdrW8gpA9ql+EouHgimMqRpGTbPc53EjGyqNW3HXesibcpWYy9TbZI8V5Sw8ecgBREI+8bDv97Mbnyyms95rn7KYlGzBX7jeAsGADdVBNvKtS4vhe0w4Yk2klV2zDug7pcEXy5gNKr3HOSGGHmkmk7W4ZkAQKqkm9wLkk28T7VEeGS42hfC4pOI4XNcdsmkije9gVa3gQQfW9By7gDGxFteg8T4VQMDxDKseIw8hXEIck0ZNlcKAqMttwUCgqfC9bInDWZRIvdLoGHXKWW428CaexTtUwoZfS4s844wM0jdpdWBOYG9ww0y666Wt7UirEC6nZrqQbMpFtfy+lWPnvERS4qUxJ2aqQrDS7SqLOdN9dL9bX61VES50oRN8HoXgWLxkuCilws6yhkF1lXvhhowzDfvA7j3qic3cJxr55Z1JtoTfQC/Tyq7/AAdzLhwjAgAtcEEEPm1BB2Oxt51L/FPikWGwDlrZnORAfvOR4DUgDvH0HjVKT8Fra8nmpAL2b+jTxYwQikDU6nrY7EevnTaQ/ML5hff9aIq323/Xyq6ilex6Nxi9oInS+QohW++XKLX87WqJ45wXtuI4J7D7FLkEdG7Uqb+TKunnVM5P+J82HAjxX28KgAWCiSMDQZTYZhboauGN+JWElxsUECZhazYi5UKLZgqr1FzYk2sb2qzJK4UMuXCUkWnEcsIZBKHlRhqQkrhW/utHcqR5WqK5gklnnGHjKBREXIdS6sbkAMAwNvepSbDtmJazxOoBzZjlt0sCLKb3vqb+1VOI24onZZjZXLntXaNUCm+kiggbaC4pIsozXnbgzQyhGVA5I7sWfKb+CMSQdNr1fuFcO/YeGRxMCsr3lkB0Ku9rKR0sqqPW9J8P4FJjcemNcBcPFKSWJHeMeUqirubkrrtv6VK8yY+GUkFta0NNF9sHFC52Z/O92JpOnfEcFkOmxppWmjVRJGbyoDNSRNBWYhsWWehz0ki116IgOZKIz0FAaKiAM1BeuoDUkCck1qL+0eVFmG1J0vkySjKkVSk7Fv2jyq9chPrt1qgINa0blJBHCX8KD4sn2UZpeh2VvneCOSebJ3MscnoJYkAuP41AH8pNW74Z8RhnwcTEL2kYZSSAWU3ubE7Ai21V3nTFJiI5I1XLLE3QboAc5P51UOVOc3wRCSDNh2LXUAZlva5U9R5eZpSPq6MtNRfJtfGpnkhtE0KLJGQGkJ67ZEA1NtfppVdwvFHuuEmMrZw32jRiJMp0CoGOYi+2lSXL3EcJiGE+HmCykW1bvZL6KFbYA/ugVX/iDjYYCXEhkxNrKbjuf3iBtauouTVGZYVV/anTMQrEgEHQ2uVv43t+NW7j3xJxDYePDQsYlRAkkim0kltLBvura17anXW2lZ9gZgsoZgTY9LfNbS99xT8nX1pmK5K8KUm2xjIWIK+OvT63pHOVIy3BGxGh/CnuIQi+ptvQcPhGdDJe1xcgA2F7kgHc26dasS5AzQotvJPNsmFw+IjydouIjYIlyPtvl3XXVb+ZyAdagOLcYnxL5sZM0jRqFCtcMdfkWy2U7kkj6mnkeC7cPHE5ZjJcFgA9imdmNjlFjm1uNr+VMoMe3bRyPlYraUm65mY2c5pBqWNgNbkHwq5JK2LcvgiClrgqRrt+I3pQQ+FgNvanmLOdma2UE3te59z1Pn57CkC9U0hyGKlyEVgtwNqWwGLEb5iL6EHxsd7U1vrQ3qKtUHw1RqXLfxXGHQR4lWkW32brbNbwYHeovmT4iIzs0KFVfusdBIyXBZQdcotVLwEq6q4v+7rsfCkZ8Fc3vp09KCOO2KZcvw+2bxzVMsMCxwC0SqMgH7p1vfqTe9/OsxmnJN6vPLfMOH4lhY4b5MRFGsZjY6yBFC54z964FyNx5jWq3xngLRMdK1MLVUaOlyRcRvKS0Fz0NRlTOMi7PDqDudahb1dEbiPb0FGy0Kpes4csN0ohpUrSZFEiLAoDQ0VqMgCitQ0WpSBE8R0pGlMSdqQLUjmdTZVLsVj3FaXy2obCsDsNTrbQWJrM4DrWq8pYf/dyPEW+tU7k+BbP8hQ+Z+0aSeSIHLJdBb7wupK+pC7daz7FliqE7a/W9zW247gqJDLGJFIuXSx+V0X5r/xf4apiYJHwk8fZhgWzxnqh7xFj02A9zVeOVGZJWIck8H7TD5iMy5j6odNqHj/CBGLscq+J0FV7hOOlwzkrLJCCpzAZhmsbALl0zW2J08dDYq8bSVizzyy4hVAysLNGGYAhHIYiM23A1096u2O7B+IqqiJVAXBGxYkei9frenUjUrLDlci2gURqyg9mWUBpRduoLdP1pvKaviMYPlb+ovDquv8AWtFEQGn+lJYSXQjz/wAzSoN6kvVSQuuLYWy6HJkJ6EXfcafdcjztSWGwZscoJygsxAJso3ZrbDWu7M6aHXbz9KsOFkRYVljyZY7drhywd5pMyDM9l1gLMvduflPiLTu8FaxRi7IDDYZppEjS2Z2CqCQBc6C5O1OpuDJHlMshts2VRoxOgzE/KQD3rX021BqxYvh5N5Gw8cEmFeAsliseVrWicC5L5iHJsTZ7dADXuNiQguyLlRzGfnbMb3Fg/eVQLC++viTUETkyK4qyXQx6ApcjwJZtD7W/Cm4akpH0N/mvv5WpNHtQi6yU6Y4YUdcQbW+lBRdtalOuic2JTRM8PiChbaEaggkEHxB8b1p3KfFf2+NoptZogDm6yR3tdv7wNgT1uPOstwOLB3H03FXD4Yn/AMRuDoIJSbbEFbAH3K+4q9SXgzMEsmPL2Lc5NaUINlFqr1TnNhvMx86g6fj0erh8qH5NHjFJE0ohpChphiaTNHY0Q0SIANFajE0RzREBaAihrqIixviulN6XxbbV2BwxkcKNyazdR/UZTJ8kly5wUzPc6KNSelaPh5lhiQX7he2bw7jEX9bW96peOxohAgi/nPiasgjQ4aOJyR2jD2P3demt/oaWFc1uJUeYuOiPDOFP2k5yqL/JHfW/gSAPqKYjmJcJh2SMZiRGCW6OIj2lvK7ge1MeZuGWRGLaMSbjpqdPWwv9KbxcLEuHxBzjOoDoCD9obgOo8DlW/wCFdFJJCErJLgfHoMQDHP3MwsW6EDWzAC51AqSxXJLKyz4dhlc52ChWjOvdBhFlFtdD+FZ9wzCBzqbemhq48u8dmwZsJc0ZIzKV3ttp1p1Cr54K3PGA5XvApe+YnvszG7qtrLpYEeVISitjm5cw3E4s8NkmI1XYE+lZhzBwCXCuVkUi1TY9p2ttENAd6eomwpDBgan+tqdKPau8F8eIk1x3D5yuIDrllOULdrxd3RXa2Sx8b66m2htIcFwiZcSVjMkg7EGMns2QMRJISSBqrRLYCxPe13qO5c4bDOAsim/bRqWDEAo2ZmBUDSyRSG9wSSvS9XCGB5J2gTs4MqiRc6RgCNSpikXuhsrC6vGzXF2GmWxFICQw4gmHw2DlmRppJmndQxaTIsiyModgxIVlUEBnu1xVHk5hkKur3cOSV7Q5ipNySD11sdt9fWw8RxuGXCTw9t207zCzIJOzCJlGYMx7+i3ubk396qWOxgfZESygdxcoJGlyLnU70XRW7rkjHo+GizNailbmw3p/g4Qh8W/L/OpiIZXVik2AKbgjyPSmvvU9JiT2ZDAHS2u4vUM4sKmSafJfo5vJB/RicT2OlaF8JxfEzN4YZh9XjrOBvWmfCF7vi/KFf+oL/pRQKZJPMqG/MzXmPrUPUpzCftT61F1pR6PRR6LIcGn7o/GgXCp+6Px/70qTRQ1L0g7YnNh1ANh086YlRUhOe6fSo+uoKIUoKTkWlCaI+1TRInagIrq69TRIkUB1NWHlzBKiPMRqo7vrVekFWOZymCUbZjVU4xb6KcnsR3DlDzXYbn9avPEOFq0AY2yKWzLfKWLIqREHpa5/5jVD4SftB61fuMQdphAAwVrH+YGwA9dyPSldTBKPCFdT4KLzRjo5YJUjULEiwlLdGZzv55WA9jUTygI7SmQ2iiKsx65isgCgeZA+nlTni+Dy4RLC6iRTP3rM0liVUdbBfDbMPKoeYgl1j1zfMQLAvksdP4rjz360hXFCN82RWGiaKQZ0K5lV1uCLo4urDxBB3qZbE+Fh9PzqU5sw8TcJ4bigD2xQwMfuFIS4F/BgbexPhVO7YsOvl5+lPCkkWHBcekgcPGxuDWocP4rhuMwdnNZZwND4msWXClfmNyRt0Hj+lGwuPeFw6GxBrmhvHC8dk5zLynLgZCrISCdGtoR01qFz30rXeWOboeJQDD4y2ciyvVI5w5BlwkhKXZCe6QL+lQmWwyPpheTowHlZvkWNu0Vv7Nkutw+lx1N/LoLhpDnnBOUDOvfEWYkwoJCquLhylwoGeMbi2xub1C8o8ceHELuwGdjGEBLv2bKqWIPzMQNPGrVxzjOUtJM/Y4iNsuUHtLgpmynvEMrLoSVPeJuLWFcE+zMl0N/EH8jQQZyDGuucD2s1/Tenkq9s7ZIwqsxICk2S/TXpt9KfYPhZkaSLCMrZFuzu6IzC/wAqXOtjpp4X61L6K58tIhcSyxXVTd+rdB5Ck8BvR+J8Hlha0iMNAb2NiDoDfbfSm2HOtr2qYv2EckdzaJWeYkAdKZzNRmarB8POBJjMYI5hmQIzZc+S7Ad3vAE6E39q5scSWHHtRXGjy+v61evhJicuImQ/fw7W9VdG/K9OeZPhzFFqruCT8p74H8wQX+lT3KvAI8Hg2l75llBViwAARTcBBvY6XJOtqsi03SEsUJuasrPMR+1PrUVanXEp8zk+dNhWkuj0i6LITRCaRLUS9UBUOJW7p9KY3pzegIrqOToak0RzTo0jPtU0TY3or7UagqQhPLVg4mb4SM1XybVZeHx9rhGXcrrQT7Kp+GRXBdXF6uOMvaNdxkcEfvSEgLp6Nf6VSeHSZX9DU/iMczOpF7hAEYAsBIGv3gNbdPc0tqYOUeCjOrILnLhckZjEnyt9soU3DCQINbfe+zH00qMljMLxzR6AG51XMpU9263uTceFjtWh8d4Y8/D2mnYIYImfLGpMhsSyXYtYZMxOnn0rH+J4kPJmJJtuL3bNc6gi4I63v1pF42nRmTdGhcIgWfl7GRO0SmDEs0bSfKp7j2jO4ZgZFFt81utZthmK65gPLY6/ymrdy1hhLwfiSliBFJhpl6ZjeSPXXY/mBVfw+HsNSPoL6+dMC0hIT5hvew8v+wptKaeN5330vtb0FM5zvXD2HjGOMFiWTKVJBA6GtO5V5+SaP9nxVjcWDHcVl2X2rllYEEb+Nc0WyjapmhcxctiF0dCDGCxRh/wyVY3sBqc2Ug9CNjeorE4aPEreSRVdM9pRKT9mDdFlhy2Da7qQLdDal+WOZmK5MTbstsx3Pko6mmvNOADjNAMse4UHfzPiahcFalXDFsHHBNEYowyRITnkJiUm2X70joAZCSupOy90a3bYDlJBjzE8+oRXXsY+2dnIBMRUAgMBe5III162qrJLJGbqcp208DuD4ilRxeYCyvl1vdAIyT4syWJ96l8ohpXZfubuRFXDK0SzqI7h2mdM2UkWsl72DdLCs7kwJiNmsb7Eagjy/wC1WvlzgOJYrisXKYcL8xaaRrzKdbRoTc3/AHtvXakuNcQws4YRZY0A0BbXMCbNY+tjagi2gHSe7yVRydhVq+FjsvEFF7XR81uigXqo5z42v161Kcv4poXLxtlOXKSDY97XQ/yUb6F5z3y46NX41jLykIzHL45bfgBT7nCbJAiDoij8Ln8azjhsksksYzveSRV+Y65mA/WtP5vYXIsLDQelWafmQzhW2dsyt21rhVl7Ff3R9BQiJfAfQVpbjR+N9BiTQA0QuPEUAYeNVDIveik0BceNFLjxqQQSaRmOlGZx40nK2lSShGuoCaC9cEc1SvLeO7OSx+VtDUSa4NahasGStUTHMHCjE+ZdVbUEUyw/EitqsPBeKpMnYzex8Kj+L8rvEbqMy9CKBPwymMq9Mu/1LBPii/C8X/8AXfrbS3e38r1jTL56FQQ4JJij1AVwotc6D/Wtl4Fhe0wk8Rv34ZV89Y2Gl+tY/LJc3Y95lzO2ZmWYkBkiYIAFOwt0IpTL2ZWqVTLZyXhM3DOKm5TuYU6A2NpHIXU/e0+tREcflU3y1hwvBceTcN+04cWtazLupv0GZh9Krj4nUWZfLW5Poq6mgFZHcQ2Hj5WqJnNSMzkhh3rqbNdQtjroRvfQ0yjkyyI1s2Vg1jsbG+vlUjUG1hHvD1iMchkZgy5coWxJBuG0Ohscu9uuu1FRQoYtrY6AEC41ALDcA6U3EnezNckm5I1I11y5tz5n/OumwTZyqHtL6hl1B318RsdDY+NqZ2xFllmumO8ZBNl7R1IUaDukBdARp0UqQQdjTs4+XDnJJYqdmGa3pqAQfIgGoqbihsqoMqBbWNmLMUKszGwv8zAfuggDa5SxcyyyLkUIAFTVh6ZmbT3PlQbF5Ceab8k/zFwwIR3lz/eUa5dBe9vO9upAvbUVD8S4XJCFLFTm07t+61rlWuNDYg0i7FXPfDjcsobLc72uBex08PbWl55Li9wTbcm2gFgNR4AfShpIh5Ze5HT4l2ADMzZdFBYkKPAA7D0pG9HlXrce2tJ0APYYVY+EYBTgZZfv/tcEdr7KYcQ23mQPpVfSK9WvkuFZI5o83fMuHZV/eC9urkenaL9aiT4Jh8xZ+TuH3x2GB+6TIf5ELD8QKsfM012NJcnwAY2dv/bgI92dR+QNIcbku5q3SLix+K9RHUIoKEU6XFdoRQVwNQaYoTRaGgqAQpoDQ0Vq44AmurqCuOBvQGurq4gFHINxvVm4Nzg0YyyDMvnVYoRXUmBOCkqZsfLWPw8pBUWvuKwLi0BjkkiJv2Uz3QsxSZ85UFEQWRgtr61pfIz98VRudChxmJaNg0TyPImZsil3vmljW6nQgKDYhst+tKZlTMfUw2SCwYpBwgxEkucfnU27to4FD57+cq2HrUGxNtTZc5cABV7x6i2w/AU/xShcJh9szyTMB0KBMOnaEXOpdJB/Kai763NUCw6wWFeSQIis7Nc2VS7km19gWNPeK8qYuGLtZcPJHGCLlhl3NhcE3/Crd8FMHmxM85vaKIID5u1z+CfjVg+InGlxPCZZISCqyhHsQbFZACNPVT71G6nRck9n0MoRdNv6vSbSWuNRuD5jwPiKUQ6A0m43q8SG+VT4ed6GNLmwGw3/ANKIVtR8OpzHXpXEh+wOulBPhe7S/Znx8KNNsRUHEK4otKT70nQhjiJdKunw74TZjiH0FiE8/Fv0qkAHYddK1jhyZMOVAsI4tGto3QhT1t19RVeWTqi7TwuVsn+S0+yxU53eURj0Rcx/GT8KiuIPdzUryqMnDVJ/4kkj+2bKP8FQs5uxp3TqoDmPyxOurq6mCwrd64NRa6g3GmLXopNdXGusE6imhoKmzgKCjGgrjgLV1Ca6io4C1GAoKGpSILLydPaQVSvihhEj4nOIxYNkci1gGeNGa3uSferXyv8A2o9arvxd/wDUm/8Aih/6S0pqEZetXKKnBIToSTYWGuwuSQPDUk+9OF8+v5f6/lTXD7+1OTuPQfmaVEEXP4UceMWMbDsbR4hWX0lCkofcAr7inODwEkWA4nBL3F7TOhfTM1wPa/cIv5+FUHC/2qfxr/iFan8UP7CT+CL/AB1XLhjOLmLvwZjDibCx1t70JluD602XY0ePr6/pTQgGQa0MclmFI/eog3FcSSXbDraizTj86br/AF9aby1xAWY60CLXCjrv9KAMd4MDtIyQSAwJA3sDc2v1tWjYHEPPGmHQAOxMa2vpFneRpJNTY98+wAqjcC/tF/iH51vfB/8Ay3sv5Ch27pUMYnSIjicixRLEmiooVfQC1/U7+9VwmpTi+9RVaMVSHIqkdXV1dRBH/9k="/>
          <p:cNvSpPr>
            <a:spLocks noChangeAspect="1" noChangeArrowheads="1"/>
          </p:cNvSpPr>
          <p:nvPr/>
        </p:nvSpPr>
        <p:spPr bwMode="auto">
          <a:xfrm>
            <a:off x="1587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images2.fanpop.com/images/photos/5300000/iCarly-Wallpapers-icarly-5379807-1280-102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91238"/>
            <a:ext cx="3352800" cy="216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1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85109" y="3352803"/>
            <a:ext cx="8077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Meanwhile, from 1997 on,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kindness dropped to #12,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and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traditional values to #15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on the list</a:t>
            </a:r>
          </a:p>
        </p:txBody>
      </p:sp>
      <p:sp>
        <p:nvSpPr>
          <p:cNvPr id="2" name="AutoShape 4" descr="data:image/jpeg;base64,/9j/4AAQSkZJRgABAQAAAQABAAD/2wCEAAkGBhQSERQUEhQWFRQVFRgXFhYWFRUWFBQUGBQVFxQVFBQXHCYeFxkkGRQVHy8gIycpLCwsFx4xNjAqNSYrLCkBCQoKDgwOGg8PGiwkHCQpLCwsLCwsLCwpKSwpLCksLCksKSwsKSwsKSwpKSwsLCwsKSwpKSwpLCwpKSwsKSwsLP/AABEIAMkA+wMBIgACEQEDEQH/xAAcAAAABwEBAAAAAAAAAAAAAAABAgMEBQYHAAj/xABEEAACAQIEAwYDBQUFBgcAAAABAgMAEQQSITEFBkETIlFhcYEHMpEjQqGxwRRScoLwM2Ky4fEVJEOSs9ElNDVTc3SD/8QAGgEAAgMBAQAAAAAAAAAAAAAAAgQBAwUABv/EAC4RAAICAQQBAgUCBwEAAAAAAAABAhEDBBIhMUEiURMyYXGRsfAUJDNCocHxI//aAAwDAQACEQMRAD8AUJohNcTRCaVSPXHMaQJpRjSJNFRxxNcp1ozxWVW6Nf8AA0mpqYtPo5hyaKTQqpJsNSaTJol7AA3opNBegJo6IOJpNjQk0mxo4o44miE1xNFJqxIgI51pMmhY0W9MLok40kTRyaSNEiTqLeuJoKIgOTQE1xNFNECHhPepcmm0J1pcmpBl2cTXKaKTQKakEOTRSa4miE1JBNcEPcb+L9BUgTUbwQ9xv4v0FPy1A+xSfzM4mjKdKSLUdTpXABSaAmgJopNYqRtBkjLGwtfzNvb1pBgb2O+1ut/CjMatPCsC0iqVQFsq3IA0GgBLfSldTqHp6dXfjyTxXJEDg7Mq62sh/wCYsSLjpoR9KjZcKyPlI16W1v6eNXuDgcrfdy/xG3j036HpTqPl4AXkkC+Gm/dzXBYj6eVZ2n1mqTbcLX4/yVzzYl/d/spicJZbm5IKahdGJP3R5edQ7gjQ7itOVcIm95NRoCTfQeFh/Vqz/j8AWUkG+bW3UbbjwpzQ6icsjhkabft9Pf8Afj7EKe7pNfcjwaAmk+01oxatmjjiaQlNKmkJTrVkUQFJopNcTQE1ZRImxohNC+9EJqxEgk0ShotSQDT3BcLaQiwo/COHGRgKmuY+ZYuGIERBJiWFwpvlQdGktr6KPw6hOe0WzZ1jXIrhuTyRrpRsTySQLgVk/FOPYjFSdpPI7HoBoqjwVRYAelGwvMmIwzXgmlj8Rm0Pquxqj4zM3+NlfRd8ZwdozqKYtU7yZzkOIgwYgKMQFJRgABMAO8MuwcDXTQi+gtqz41w8xsRTWOe4fw51kRFk1ymgNOMHhC5q7oYSsQJopNSnEOEFEzD3FLcu8tPiXGhCePj6VG5VZE/R8xEpGbE2NvG2n1opNbvwrlSGKKzqLW2I3rIOb+Eph8S6xm8Z7y/3Qfu+1BDKpOhXHnWSTSIa9SuBP2Y9/wAzUQTUrgT9mPf8zVkizJ0SZeilxSRNFJrFSHxRnqz8tcdeIZNAzKLaG+QDr63/AAvVSJpaOYxAFdHbr4J0tfx/IDxpfVYXkjUXUvH3/fZDSap9F8l4xK27kelh1uNtdKpg5ucpI7ZSUZVAySENcm95L2WwBNjvbShxXGXMcYvZr5iRpcAkLcDzH5VHTyD/AGYmV0u2KZ3XMM4smSPub21Y1nafRtL+Y9VySXPVN3+a/wCFeRrHSgqJ7E8wIiATFklYAlYxmKAi4uW0Bt7/AJ1DTuJJLRlnLC4zAKxNrkWvrYUu+HGLIlhK5mC9qjGxRwAMw8VIA28PPRD/AGVEXlQGOaVEUoM7IpN++uhF2At16/T0+PR6fCv/ADil+v57MzDqIRxPLlyN5a5hXCd11xwvfcrXkTkwrq4RkYO2iqRqT5eOxpKxUziQFeyWM2Itq7sD6i1tqkJpl7OAZo1dYsQLJJmyFo8qi5YnNc+O+1RGAKucTFJJZnjjCFySCEsQM1X/AAo9lP8AF588N6jtSlFNq+fU+fPppc9/cXJ72XqFzkdcmne9O8NfOkJjSuFkH7MkhFpJF7LXrFE7EEerFV//ADFNS1A4KL4NHR5JZse+arlr8cN/m6OLUUtRHW1EJrqGaBZqLeimgojg16BTrQV2FS7D1qG6BbLtwZ0w2Hed9Qi3A/eP3V9zaq/8P+WhxXFz4jFkvGjC63sHke5sSNlUDbzFPedZMnDlUH5mF/PQkD8DSHwu5gXC4ecGYI3ah7dg8zMvZC5srCyjKaz8smzFzy3ZDTMb8OcA8LRfs6KCCAyDKyk9Q3j1rz1zjyjPgJykoLKT3Jbd116ejeIr0rhOKtJh1kBF3AynIyg32ORzcehqhcywtiC+HkixkpYCzsFWAEju2RQALW6i462qlSopcNxiPDse8EqSxmzxsGU+YN9fLpW38wRLiII8RH8sqK48gwvb1BuPasb5g4E2FneJiCU8PA1ofwi4320UmCkIPZgyQ33ylvtU89SGA82prFOnZOCThOhhBgSWqew0SxjXenHFIVhbTepHlrlxp2DOO74U3KVq/B6J5IYYbn2N+F8DkxTXYHJ4eP8AlWkcK4RHhkGg0G1UDmL4u4Xh5eHDxdtMtxmzL2Kt5lSS1uo0qkYX45Y3ODiOzljPzKqBDb+6w2Prel5ZL48GBn1Ms0uejTOcud8gKpqegrLMZjWkYs5uTVnwXHcHxJssRZJiGPZyABiB4EEg6a2vf6VA8X4UYmOlNYXGuB3TOFekjiaksHiFCAEgb9fM1FUZaYaGZKyxE0UmimUUUyisdIcD2oJmJ1JufP6UPaACkjMKJIE5iNLX219evtTRMCoFtfel1lFCZhRxtENCQwS+H1oDhF/dFK/tQopxIorZFCbRgbC1Ey3Bo7zCk+0FGjvFC0kpKouwjQIoHgP1JJJ9abNvQmcVyd4ijvyDCEca2xVIf4TC9qLDencPKrk7VMcIwqYeFp5dFUX8yeijxJNR3EeeMSE7QRmCPZbBbk+OZ1JJ9BVE86jwKZtVtdIMeS3ttUXj+APH0phgedMTJLZpHu3dUk2s2lr2sPwq38G5g7eT9nxA757qkjKwcfdcdb9D+e9BHUc0yiGsd8lJdbU54RDmkHrUnzJwrsnOn4V3LeFNy3gCfoKZlJNWh2U1tsL8SjbDIvhr6kDvfTuj1v4VJ/AZ1C4ztPmDRXvva0lvxqpfEHH2nUH5RGrKCbscwzB3/duMvd6ADqTT74McZRMbJHIQDMgyX2MiNcAedibehrPnyYjlc7Nk49PIFCxQSMc6WKlLAbs2rbC1tbXvpS+J4kBBmdcr5LsNDY21FxvUfxLg8zAlJpWDajvIMvhfu6j0sahsZiUwETiWR3lkRtZHzEADUKNAo1qpl1KlyYhzPjWkxbOd2O3kTt9KdfD7EmLiULDozKf4SrA38tdai+JY1ZJ3kPjoB72H5UPL+O7LFwyMxUdoMzAkFUY2cggg6Amr48Csn6rN6PL5nnDMNAdqQ+KvGTgsCkMLZJJ2KkqbMIlF5LEai5KrfwJq1YrFrAoAIJsNRt7eVY78Y+IGXGQxAEt2CgeJMkjbfQVfkb2l+WcppN9FR4Ty3NjiVw8RbINToqg9Bc9fxo+N+HePiNmwz/y2YfUGtk+HsceFw0UbB1ZtWYxSBCzdM+W2gsN+lXDiLDKTcW9dKT3sHYvJ5WOFlw8lzdHjIIvdWB3BF61nA8WXiOC7YqBKhySgbZwL5l8iCD5aiqb8TnP7Rfx09hUz8J4f91xjm9i8ajwuFcn31H1pnBJ2dj9GSkReISzEUQUvxD+0NNwa1kbSJkmuQ0UmgvWXQ2KNtSJpTNcUnU0CFtRXNHNJuaI4LRTXXoCaJI4AmuoDXXoqICuKleXsFnkHrUYatnI+Hu1RLhFWSVRbLRxHCwZI0lGbs7ME6M7d1b+NgW+tRE2Cixrs5OYK3ZwqNFNmsxA83J1/uiq/zTxwdqgW/eaUFjpmOdrW8gpA9ql+EouHgimMqRpGTbPc53EjGyqNW3HXesibcpWYy9TbZI8V5Sw8ecgBREI+8bDv97Mbnyyms95rn7KYlGzBX7jeAsGADdVBNvKtS4vhe0w4Yk2klV2zDug7pcEXy5gNKr3HOSGGHmkmk7W4ZkAQKqkm9wLkk28T7VEeGS42hfC4pOI4XNcdsmkije9gVa3gQQfW9By7gDGxFteg8T4VQMDxDKseIw8hXEIck0ZNlcKAqMttwUCgqfC9bInDWZRIvdLoGHXKWW428CaexTtUwoZfS4s844wM0jdpdWBOYG9ww0y666Wt7UirEC6nZrqQbMpFtfy+lWPnvERS4qUxJ2aqQrDS7SqLOdN9dL9bX61VES50oRN8HoXgWLxkuCilws6yhkF1lXvhhowzDfvA7j3qic3cJxr55Z1JtoTfQC/Tyq7/AAdzLhwjAgAtcEEEPm1BB2Oxt51L/FPikWGwDlrZnORAfvOR4DUgDvH0HjVKT8Fra8nmpAL2b+jTxYwQikDU6nrY7EevnTaQ/ML5hff9aIq323/Xyq6ilex6Nxi9oInS+QohW++XKLX87WqJ45wXtuI4J7D7FLkEdG7Uqb+TKunnVM5P+J82HAjxX28KgAWCiSMDQZTYZhboauGN+JWElxsUECZhazYi5UKLZgqr1FzYk2sb2qzJK4UMuXCUkWnEcsIZBKHlRhqQkrhW/utHcqR5WqK5gklnnGHjKBREXIdS6sbkAMAwNvepSbDtmJazxOoBzZjlt0sCLKb3vqb+1VOI24onZZjZXLntXaNUCm+kiggbaC4pIsozXnbgzQyhGVA5I7sWfKb+CMSQdNr1fuFcO/YeGRxMCsr3lkB0Ku9rKR0sqqPW9J8P4FJjcemNcBcPFKSWJHeMeUqirubkrrtv6VK8yY+GUkFta0NNF9sHFC52Z/O92JpOnfEcFkOmxppWmjVRJGbyoDNSRNBWYhsWWehz0ki116IgOZKIz0FAaKiAM1BeuoDUkCck1qL+0eVFmG1J0vkySjKkVSk7Fv2jyq9chPrt1qgINa0blJBHCX8KD4sn2UZpeh2VvneCOSebJ3MscnoJYkAuP41AH8pNW74Z8RhnwcTEL2kYZSSAWU3ubE7Ai21V3nTFJiI5I1XLLE3QboAc5P51UOVOc3wRCSDNh2LXUAZlva5U9R5eZpSPq6MtNRfJtfGpnkhtE0KLJGQGkJ67ZEA1NtfppVdwvFHuuEmMrZw32jRiJMp0CoGOYi+2lSXL3EcJiGE+HmCykW1bvZL6KFbYA/ugVX/iDjYYCXEhkxNrKbjuf3iBtauouTVGZYVV/anTMQrEgEHQ2uVv43t+NW7j3xJxDYePDQsYlRAkkim0kltLBvura17anXW2lZ9gZgsoZgTY9LfNbS99xT8nX1pmK5K8KUm2xjIWIK+OvT63pHOVIy3BGxGh/CnuIQi+ptvQcPhGdDJe1xcgA2F7kgHc26dasS5AzQotvJPNsmFw+IjydouIjYIlyPtvl3XXVb+ZyAdagOLcYnxL5sZM0jRqFCtcMdfkWy2U7kkj6mnkeC7cPHE5ZjJcFgA9imdmNjlFjm1uNr+VMoMe3bRyPlYraUm65mY2c5pBqWNgNbkHwq5JK2LcvgiClrgqRrt+I3pQQ+FgNvanmLOdma2UE3te59z1Pn57CkC9U0hyGKlyEVgtwNqWwGLEb5iL6EHxsd7U1vrQ3qKtUHw1RqXLfxXGHQR4lWkW32brbNbwYHeovmT4iIzs0KFVfusdBIyXBZQdcotVLwEq6q4v+7rsfCkZ8Fc3vp09KCOO2KZcvw+2bxzVMsMCxwC0SqMgH7p1vfqTe9/OsxmnJN6vPLfMOH4lhY4b5MRFGsZjY6yBFC54z964FyNx5jWq3xngLRMdK1MLVUaOlyRcRvKS0Fz0NRlTOMi7PDqDudahb1dEbiPb0FGy0Kpes4csN0ohpUrSZFEiLAoDQ0VqMgCitQ0WpSBE8R0pGlMSdqQLUjmdTZVLsVj3FaXy2obCsDsNTrbQWJrM4DrWq8pYf/dyPEW+tU7k+BbP8hQ+Z+0aSeSIHLJdBb7wupK+pC7daz7FliqE7a/W9zW247gqJDLGJFIuXSx+V0X5r/xf4apiYJHwk8fZhgWzxnqh7xFj02A9zVeOVGZJWIck8H7TD5iMy5j6odNqHj/CBGLscq+J0FV7hOOlwzkrLJCCpzAZhmsbALl0zW2J08dDYq8bSVizzyy4hVAysLNGGYAhHIYiM23A1096u2O7B+IqqiJVAXBGxYkei9frenUjUrLDlci2gURqyg9mWUBpRduoLdP1pvKaviMYPlb+ovDquv8AWtFEQGn+lJYSXQjz/wAzSoN6kvVSQuuLYWy6HJkJ6EXfcafdcjztSWGwZscoJygsxAJso3ZrbDWu7M6aHXbz9KsOFkRYVljyZY7drhywd5pMyDM9l1gLMvduflPiLTu8FaxRi7IDDYZppEjS2Z2CqCQBc6C5O1OpuDJHlMshts2VRoxOgzE/KQD3rX021BqxYvh5N5Gw8cEmFeAsliseVrWicC5L5iHJsTZ7dADXuNiQguyLlRzGfnbMb3Fg/eVQLC++viTUETkyK4qyXQx6ApcjwJZtD7W/Cm4akpH0N/mvv5WpNHtQi6yU6Y4YUdcQbW+lBRdtalOuic2JTRM8PiChbaEaggkEHxB8b1p3KfFf2+NoptZogDm6yR3tdv7wNgT1uPOstwOLB3H03FXD4Yn/AMRuDoIJSbbEFbAH3K+4q9SXgzMEsmPL2Lc5NaUINlFqr1TnNhvMx86g6fj0erh8qH5NHjFJE0ohpChphiaTNHY0Q0SIANFajE0RzREBaAihrqIixviulN6XxbbV2BwxkcKNyazdR/UZTJ8kly5wUzPc6KNSelaPh5lhiQX7he2bw7jEX9bW96peOxohAgi/nPiasgjQ4aOJyR2jD2P3demt/oaWFc1uJUeYuOiPDOFP2k5yqL/JHfW/gSAPqKYjmJcJh2SMZiRGCW6OIj2lvK7ge1MeZuGWRGLaMSbjpqdPWwv9KbxcLEuHxBzjOoDoCD9obgOo8DlW/wCFdFJJCErJLgfHoMQDHP3MwsW6EDWzAC51AqSxXJLKyz4dhlc52ChWjOvdBhFlFtdD+FZ9wzCBzqbemhq48u8dmwZsJc0ZIzKV3ttp1p1Cr54K3PGA5XvApe+YnvszG7qtrLpYEeVISitjm5cw3E4s8NkmI1XYE+lZhzBwCXCuVkUi1TY9p2ttENAd6eomwpDBgan+tqdKPau8F8eIk1x3D5yuIDrllOULdrxd3RXa2Sx8b66m2htIcFwiZcSVjMkg7EGMns2QMRJISSBqrRLYCxPe13qO5c4bDOAsim/bRqWDEAo2ZmBUDSyRSG9wSSvS9XCGB5J2gTs4MqiRc6RgCNSpikXuhsrC6vGzXF2GmWxFICQw4gmHw2DlmRppJmndQxaTIsiyModgxIVlUEBnu1xVHk5hkKur3cOSV7Q5ipNySD11sdt9fWw8RxuGXCTw9t207zCzIJOzCJlGYMx7+i3ubk396qWOxgfZESygdxcoJGlyLnU70XRW7rkjHo+GizNailbmw3p/g4Qh8W/L/OpiIZXVik2AKbgjyPSmvvU9JiT2ZDAHS2u4vUM4sKmSafJfo5vJB/RicT2OlaF8JxfEzN4YZh9XjrOBvWmfCF7vi/KFf+oL/pRQKZJPMqG/MzXmPrUPUpzCftT61F1pR6PRR6LIcGn7o/GgXCp+6Px/70qTRQ1L0g7YnNh1ANh086YlRUhOe6fSo+uoKIUoKTkWlCaI+1TRInagIrq69TRIkUB1NWHlzBKiPMRqo7vrVekFWOZymCUbZjVU4xb6KcnsR3DlDzXYbn9avPEOFq0AY2yKWzLfKWLIqREHpa5/5jVD4SftB61fuMQdphAAwVrH+YGwA9dyPSldTBKPCFdT4KLzRjo5YJUjULEiwlLdGZzv55WA9jUTygI7SmQ2iiKsx65isgCgeZA+nlTni+Dy4RLC6iRTP3rM0liVUdbBfDbMPKoeYgl1j1zfMQLAvksdP4rjz360hXFCN82RWGiaKQZ0K5lV1uCLo4urDxBB3qZbE+Fh9PzqU5sw8TcJ4bigD2xQwMfuFIS4F/BgbexPhVO7YsOvl5+lPCkkWHBcekgcPGxuDWocP4rhuMwdnNZZwND4msWXClfmNyRt0Hj+lGwuPeFw6GxBrmhvHC8dk5zLynLgZCrISCdGtoR01qFz30rXeWOboeJQDD4y2ciyvVI5w5BlwkhKXZCe6QL+lQmWwyPpheTowHlZvkWNu0Vv7Nkutw+lx1N/LoLhpDnnBOUDOvfEWYkwoJCquLhylwoGeMbi2xub1C8o8ceHELuwGdjGEBLv2bKqWIPzMQNPGrVxzjOUtJM/Y4iNsuUHtLgpmynvEMrLoSVPeJuLWFcE+zMl0N/EH8jQQZyDGuucD2s1/Tenkq9s7ZIwqsxICk2S/TXpt9KfYPhZkaSLCMrZFuzu6IzC/wAqXOtjpp4X61L6K58tIhcSyxXVTd+rdB5Ck8BvR+J8Hlha0iMNAb2NiDoDfbfSm2HOtr2qYv2EckdzaJWeYkAdKZzNRmarB8POBJjMYI5hmQIzZc+S7Ad3vAE6E39q5scSWHHtRXGjy+v61evhJicuImQ/fw7W9VdG/K9OeZPhzFFqruCT8p74H8wQX+lT3KvAI8Hg2l75llBViwAARTcBBvY6XJOtqsi03SEsUJuasrPMR+1PrUVanXEp8zk+dNhWkuj0i6LITRCaRLUS9UBUOJW7p9KY3pzegIrqOToak0RzTo0jPtU0TY3or7UagqQhPLVg4mb4SM1XybVZeHx9rhGXcrrQT7Kp+GRXBdXF6uOMvaNdxkcEfvSEgLp6Nf6VSeHSZX9DU/iMczOpF7hAEYAsBIGv3gNbdPc0tqYOUeCjOrILnLhckZjEnyt9soU3DCQINbfe+zH00qMljMLxzR6AG51XMpU9263uTceFjtWh8d4Y8/D2mnYIYImfLGpMhsSyXYtYZMxOnn0rH+J4kPJmJJtuL3bNc6gi4I63v1pF42nRmTdGhcIgWfl7GRO0SmDEs0bSfKp7j2jO4ZgZFFt81utZthmK65gPLY6/ymrdy1hhLwfiSliBFJhpl6ZjeSPXXY/mBVfw+HsNSPoL6+dMC0hIT5hvew8v+wptKaeN5330vtb0FM5zvXD2HjGOMFiWTKVJBA6GtO5V5+SaP9nxVjcWDHcVl2X2rllYEEb+Nc0WyjapmhcxctiF0dCDGCxRh/wyVY3sBqc2Ug9CNjeorE4aPEreSRVdM9pRKT9mDdFlhy2Da7qQLdDal+WOZmK5MTbstsx3Pko6mmvNOADjNAMse4UHfzPiahcFalXDFsHHBNEYowyRITnkJiUm2X70joAZCSupOy90a3bYDlJBjzE8+oRXXsY+2dnIBMRUAgMBe5III162qrJLJGbqcp208DuD4ilRxeYCyvl1vdAIyT4syWJ96l8ohpXZfubuRFXDK0SzqI7h2mdM2UkWsl72DdLCs7kwJiNmsb7Eagjy/wC1WvlzgOJYrisXKYcL8xaaRrzKdbRoTc3/AHtvXakuNcQws4YRZY0A0BbXMCbNY+tjagi2gHSe7yVRydhVq+FjsvEFF7XR81uigXqo5z42v161Kcv4poXLxtlOXKSDY97XQ/yUb6F5z3y46NX41jLykIzHL45bfgBT7nCbJAiDoij8Ln8azjhsksksYzveSRV+Y65mA/WtP5vYXIsLDQelWafmQzhW2dsyt21rhVl7Ff3R9BQiJfAfQVpbjR+N9BiTQA0QuPEUAYeNVDIveik0BceNFLjxqQQSaRmOlGZx40nK2lSShGuoCaC9cEc1SvLeO7OSx+VtDUSa4NahasGStUTHMHCjE+ZdVbUEUyw/EitqsPBeKpMnYzex8Kj+L8rvEbqMy9CKBPwymMq9Mu/1LBPii/C8X/8AXfrbS3e38r1jTL56FQQ4JJij1AVwotc6D/Wtl4Fhe0wk8Rv34ZV89Y2Gl+tY/LJc3Y95lzO2ZmWYkBkiYIAFOwt0IpTL2ZWqVTLZyXhM3DOKm5TuYU6A2NpHIXU/e0+tREcflU3y1hwvBceTcN+04cWtazLupv0GZh9Krj4nUWZfLW5Poq6mgFZHcQ2Hj5WqJnNSMzkhh3rqbNdQtjroRvfQ0yjkyyI1s2Vg1jsbG+vlUjUG1hHvD1iMchkZgy5coWxJBuG0Ohscu9uuu1FRQoYtrY6AEC41ALDcA6U3EnezNckm5I1I11y5tz5n/OumwTZyqHtL6hl1B318RsdDY+NqZ2xFllmumO8ZBNl7R1IUaDukBdARp0UqQQdjTs4+XDnJJYqdmGa3pqAQfIgGoqbihsqoMqBbWNmLMUKszGwv8zAfuggDa5SxcyyyLkUIAFTVh6ZmbT3PlQbF5Ceab8k/zFwwIR3lz/eUa5dBe9vO9upAvbUVD8S4XJCFLFTm07t+61rlWuNDYg0i7FXPfDjcsobLc72uBex08PbWl55Li9wTbcm2gFgNR4AfShpIh5Ze5HT4l2ADMzZdFBYkKPAA7D0pG9HlXrce2tJ0APYYVY+EYBTgZZfv/tcEdr7KYcQ23mQPpVfSK9WvkuFZI5o83fMuHZV/eC9urkenaL9aiT4Jh8xZ+TuH3x2GB+6TIf5ELD8QKsfM012NJcnwAY2dv/bgI92dR+QNIcbku5q3SLix+K9RHUIoKEU6XFdoRQVwNQaYoTRaGgqAQpoDQ0Vq44AmurqCuOBvQGurq4gFHINxvVm4Nzg0YyyDMvnVYoRXUmBOCkqZsfLWPw8pBUWvuKwLi0BjkkiJv2Uz3QsxSZ85UFEQWRgtr61pfIz98VRudChxmJaNg0TyPImZsil3vmljW6nQgKDYhst+tKZlTMfUw2SCwYpBwgxEkucfnU27to4FD57+cq2HrUGxNtTZc5cABV7x6i2w/AU/xShcJh9szyTMB0KBMOnaEXOpdJB/Kai763NUCw6wWFeSQIis7Nc2VS7km19gWNPeK8qYuGLtZcPJHGCLlhl3NhcE3/Crd8FMHmxM85vaKIID5u1z+CfjVg+InGlxPCZZISCqyhHsQbFZACNPVT71G6nRck9n0MoRdNv6vSbSWuNRuD5jwPiKUQ6A0m43q8SG+VT4ed6GNLmwGw3/ANKIVtR8OpzHXpXEh+wOulBPhe7S/Znx8KNNsRUHEK4otKT70nQhjiJdKunw74TZjiH0FiE8/Fv0qkAHYddK1jhyZMOVAsI4tGto3QhT1t19RVeWTqi7TwuVsn+S0+yxU53eURj0Rcx/GT8KiuIPdzUryqMnDVJ/4kkj+2bKP8FQs5uxp3TqoDmPyxOurq6mCwrd64NRa6g3GmLXopNdXGusE6imhoKmzgKCjGgrjgLV1Ca6io4C1GAoKGpSILLydPaQVSvihhEj4nOIxYNkci1gGeNGa3uSferXyv8A2o9arvxd/wDUm/8Aih/6S0pqEZetXKKnBIToSTYWGuwuSQPDUk+9OF8+v5f6/lTXD7+1OTuPQfmaVEEXP4UceMWMbDsbR4hWX0lCkofcAr7inODwEkWA4nBL3F7TOhfTM1wPa/cIv5+FUHC/2qfxr/iFan8UP7CT+CL/AB1XLhjOLmLvwZjDibCx1t70JluD602XY0ePr6/pTQgGQa0MclmFI/eog3FcSSXbDraizTj86br/AF9aby1xAWY60CLXCjrv9KAMd4MDtIyQSAwJA3sDc2v1tWjYHEPPGmHQAOxMa2vpFneRpJNTY98+wAqjcC/tF/iH51vfB/8Ay3sv5Ch27pUMYnSIjicixRLEmiooVfQC1/U7+9VwmpTi+9RVaMVSHIqkdXV1dRBH/9k="/>
          <p:cNvSpPr>
            <a:spLocks noChangeAspect="1" noChangeArrowheads="1"/>
          </p:cNvSpPr>
          <p:nvPr/>
        </p:nvSpPr>
        <p:spPr bwMode="auto">
          <a:xfrm>
            <a:off x="1587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www.theschoolphilly.com/wp-content/uploads/2013/04/friend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" b="11157"/>
          <a:stretch/>
        </p:blipFill>
        <p:spPr bwMode="auto">
          <a:xfrm>
            <a:off x="2209800" y="685800"/>
            <a:ext cx="3657600" cy="23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2.fanpop.com/image/photos/8900000/Modern-Family-Wallpaper-modern-family-8938506-1280-102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3" y="897806"/>
            <a:ext cx="3068745" cy="218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0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ack.0.mshcdn.com/media/ZgkyMDEyLzEyLzA0LzEzL3lvdXR1YmV0aGVzLmJSai5qcGcKcAl0aHVtYgk5NTB4NTM0IwplCWpwZw/42783b3b/0f7/youtube-the-secret-ingredient-for-job-recruitment-infographic--501ecffed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83674"/>
            <a:ext cx="3387160" cy="19050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facebook.com/images/fb_icon_325x325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9" y="990604"/>
            <a:ext cx="2438399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rack.1.mshcdn.com/media/ZgkyMDEyLzEyLzA0L2VhL2V4cGxvcmV0d2l0LmM2VS5qcGcKcAl0aHVtYgk5NTB4NTM0IwplCWpwZw/c6a2d9b8/c5e/explore-twitter-s-evolution-2006-to-present-26da93b8c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2" y="3352800"/>
            <a:ext cx="3658133" cy="20574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ribfox40.files.wordpress.com/2012/12/instagram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46" y="3657600"/>
            <a:ext cx="304978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295400"/>
            <a:ext cx="1021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The master said, “Well done, good and faithful servant.”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 measures success by: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Faithfulness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Obedience to Scripture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8726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mething-to-think-about.com/wp-content/uploads/2011/05/american-idols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188329">
            <a:off x="1051928" y="944949"/>
            <a:ext cx="4856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Money</a:t>
            </a:r>
          </a:p>
        </p:txBody>
      </p:sp>
      <p:sp>
        <p:nvSpPr>
          <p:cNvPr id="4" name="TextBox 3"/>
          <p:cNvSpPr txBox="1"/>
          <p:nvPr/>
        </p:nvSpPr>
        <p:spPr>
          <a:xfrm rot="1865399">
            <a:off x="6898584" y="1195163"/>
            <a:ext cx="4856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Fame</a:t>
            </a:r>
          </a:p>
        </p:txBody>
      </p:sp>
      <p:sp>
        <p:nvSpPr>
          <p:cNvPr id="5" name="TextBox 4"/>
          <p:cNvSpPr txBox="1"/>
          <p:nvPr/>
        </p:nvSpPr>
        <p:spPr>
          <a:xfrm rot="2481791">
            <a:off x="144080" y="4421757"/>
            <a:ext cx="4856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Achieve</a:t>
            </a:r>
          </a:p>
        </p:txBody>
      </p:sp>
      <p:sp>
        <p:nvSpPr>
          <p:cNvPr id="6" name="TextBox 5"/>
          <p:cNvSpPr txBox="1"/>
          <p:nvPr/>
        </p:nvSpPr>
        <p:spPr>
          <a:xfrm rot="20143204">
            <a:off x="6302734" y="4702289"/>
            <a:ext cx="5645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36201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eed the 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8305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5956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joytimesfive.com/wp-content/uploads/2011/04/CrossHeart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19595" r="6926"/>
          <a:stretch/>
        </p:blipFill>
        <p:spPr bwMode="auto">
          <a:xfrm>
            <a:off x="3048000" y="838200"/>
            <a:ext cx="5943600" cy="551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228600"/>
            <a:ext cx="7848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French Toast Partially Eaten by Justin Timberlake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5500" y="4876800"/>
            <a:ext cx="8077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More or Less than $750?</a:t>
            </a:r>
          </a:p>
        </p:txBody>
      </p:sp>
      <p:pic>
        <p:nvPicPr>
          <p:cNvPr id="2050" name="Picture 2" descr="http://a.sccdn.net/news-5/486x/97191_1281034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05874"/>
            <a:ext cx="54102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mething-to-think-about.com/wp-content/uploads/2011/05/american-idols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188329">
            <a:off x="1051928" y="944949"/>
            <a:ext cx="4856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Money</a:t>
            </a:r>
          </a:p>
        </p:txBody>
      </p:sp>
      <p:sp>
        <p:nvSpPr>
          <p:cNvPr id="4" name="TextBox 3"/>
          <p:cNvSpPr txBox="1"/>
          <p:nvPr/>
        </p:nvSpPr>
        <p:spPr>
          <a:xfrm rot="1865399">
            <a:off x="6898584" y="1195163"/>
            <a:ext cx="4856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Fame</a:t>
            </a:r>
          </a:p>
        </p:txBody>
      </p:sp>
      <p:sp>
        <p:nvSpPr>
          <p:cNvPr id="5" name="TextBox 4"/>
          <p:cNvSpPr txBox="1"/>
          <p:nvPr/>
        </p:nvSpPr>
        <p:spPr>
          <a:xfrm rot="2481791">
            <a:off x="144080" y="4421757"/>
            <a:ext cx="4856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Achieve</a:t>
            </a:r>
          </a:p>
        </p:txBody>
      </p:sp>
      <p:sp>
        <p:nvSpPr>
          <p:cNvPr id="6" name="TextBox 5"/>
          <p:cNvSpPr txBox="1"/>
          <p:nvPr/>
        </p:nvSpPr>
        <p:spPr>
          <a:xfrm rot="20143204">
            <a:off x="6302734" y="4702289"/>
            <a:ext cx="5645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38491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athrynjbain.files.wordpress.com/2013/02/jesus-on-the-cro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3"/>
            <a:ext cx="7620000" cy="5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mething-to-think-about.com/wp-content/uploads/2011/05/american-idols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188329">
            <a:off x="1051928" y="944949"/>
            <a:ext cx="4856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Money</a:t>
            </a:r>
          </a:p>
        </p:txBody>
      </p:sp>
      <p:sp>
        <p:nvSpPr>
          <p:cNvPr id="4" name="TextBox 3"/>
          <p:cNvSpPr txBox="1"/>
          <p:nvPr/>
        </p:nvSpPr>
        <p:spPr>
          <a:xfrm rot="1865399">
            <a:off x="6898584" y="1195163"/>
            <a:ext cx="4856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Fame</a:t>
            </a:r>
          </a:p>
        </p:txBody>
      </p:sp>
      <p:sp>
        <p:nvSpPr>
          <p:cNvPr id="5" name="TextBox 4"/>
          <p:cNvSpPr txBox="1"/>
          <p:nvPr/>
        </p:nvSpPr>
        <p:spPr>
          <a:xfrm rot="2481791">
            <a:off x="144080" y="4421757"/>
            <a:ext cx="4856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Achieve</a:t>
            </a:r>
          </a:p>
        </p:txBody>
      </p:sp>
      <p:sp>
        <p:nvSpPr>
          <p:cNvPr id="6" name="TextBox 5"/>
          <p:cNvSpPr txBox="1"/>
          <p:nvPr/>
        </p:nvSpPr>
        <p:spPr>
          <a:xfrm rot="20143204">
            <a:off x="6302734" y="4702289"/>
            <a:ext cx="5645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1522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3100" y="381000"/>
            <a:ext cx="7924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French Toast Partially Eaten by Justin Timberlake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4953000"/>
            <a:ext cx="8077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ANSWER: More -- $1025</a:t>
            </a:r>
          </a:p>
        </p:txBody>
      </p:sp>
      <p:pic>
        <p:nvPicPr>
          <p:cNvPr id="2050" name="Picture 2" descr="http://a.sccdn.net/news-5/486x/97191_1281034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1313"/>
            <a:ext cx="54102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1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609601"/>
            <a:ext cx="7391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USED DENTURES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5500" y="4851372"/>
            <a:ext cx="8077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More or Less than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$500</a:t>
            </a:r>
          </a:p>
        </p:txBody>
      </p:sp>
      <p:pic>
        <p:nvPicPr>
          <p:cNvPr id="3074" name="Picture 2" descr="http://i.ebayimg.com/t/Vintage-Dental-Scrap-Real-False-Teeth-Dentures-Uppers-and-Lowers-Scrap-Lot-/00/s/MTIwMFgxNjAw/$(KGrHqN,!lsE6CeHSGswBOniSQH8Ig~~60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14" y="1752600"/>
            <a:ext cx="5378372" cy="309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533401"/>
            <a:ext cx="7391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USED DENTURES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4968794"/>
            <a:ext cx="8077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ANSWER: More -- $750</a:t>
            </a:r>
          </a:p>
        </p:txBody>
      </p:sp>
      <p:pic>
        <p:nvPicPr>
          <p:cNvPr id="3074" name="Picture 2" descr="http://i.ebayimg.com/t/Vintage-Dental-Scrap-Real-False-Teeth-Dentures-Uppers-and-Lowers-Scrap-Lot-/00/s/MTIwMFgxNjAw/$(KGrHqN,!lsE6CeHSGswBOniSQH8Ig~~60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14" y="1889687"/>
            <a:ext cx="5378372" cy="309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1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76200"/>
            <a:ext cx="7391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VAMPIRE SLAYER KIT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4902874"/>
            <a:ext cx="8077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n w="1905"/>
                <a:gradFill>
                  <a:gsLst>
                    <a:gs pos="0">
                      <a:srgbClr val="9D936F">
                        <a:shade val="20000"/>
                        <a:satMod val="200000"/>
                      </a:srgbClr>
                    </a:gs>
                    <a:gs pos="78000">
                      <a:srgbClr val="9D936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D936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More or Less than $1000</a:t>
            </a:r>
          </a:p>
        </p:txBody>
      </p:sp>
      <p:pic>
        <p:nvPicPr>
          <p:cNvPr id="6146" name="Picture 2" descr="http://i.ebayimg.com/t/Vampire-Hunter-Killing-Slayer-Kit-/11/!BnypW,w!mk~$(KGrHqEH-D8EuDDnkEgwBLk-T2KqE!~~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981200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1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5">
      <a:dk1>
        <a:srgbClr val="002060"/>
      </a:dk1>
      <a:lt1>
        <a:sysClr val="window" lastClr="FFFFFF"/>
      </a:lt1>
      <a:dk2>
        <a:srgbClr val="1F1E16"/>
      </a:dk2>
      <a:lt2>
        <a:srgbClr val="002060"/>
      </a:lt2>
      <a:accent1>
        <a:srgbClr val="1F1E16"/>
      </a:accent1>
      <a:accent2>
        <a:srgbClr val="1F1E16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2662</TotalTime>
  <Words>467</Words>
  <Application>Microsoft Office PowerPoint</Application>
  <PresentationFormat>Widescreen</PresentationFormat>
  <Paragraphs>152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Arial Narrow</vt:lpstr>
      <vt:lpstr>Calibri</vt:lpstr>
      <vt:lpstr>Century Gothic</vt:lpstr>
      <vt:lpstr>Mistral</vt:lpstr>
      <vt:lpstr>Segoe Script</vt:lpstr>
      <vt:lpstr>Times New Roman</vt:lpstr>
      <vt:lpstr>Wingdings</vt:lpstr>
      <vt:lpstr>Wingdings 2</vt:lpstr>
      <vt:lpstr>Austin</vt:lpstr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Musser</dc:creator>
  <cp:lastModifiedBy>Mark Musser</cp:lastModifiedBy>
  <cp:revision>166</cp:revision>
  <cp:lastPrinted>2013-05-21T17:42:28Z</cp:lastPrinted>
  <dcterms:created xsi:type="dcterms:W3CDTF">2013-02-14T19:37:46Z</dcterms:created>
  <dcterms:modified xsi:type="dcterms:W3CDTF">2017-09-26T15:07:58Z</dcterms:modified>
</cp:coreProperties>
</file>