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handoutMasterIdLst>
    <p:handoutMasterId r:id="rId59"/>
  </p:handoutMasterIdLst>
  <p:sldIdLst>
    <p:sldId id="341" r:id="rId4"/>
    <p:sldId id="409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342" r:id="rId28"/>
    <p:sldId id="343" r:id="rId29"/>
    <p:sldId id="363" r:id="rId30"/>
    <p:sldId id="311" r:id="rId31"/>
    <p:sldId id="331" r:id="rId32"/>
    <p:sldId id="405" r:id="rId33"/>
    <p:sldId id="406" r:id="rId34"/>
    <p:sldId id="345" r:id="rId35"/>
    <p:sldId id="356" r:id="rId36"/>
    <p:sldId id="394" r:id="rId37"/>
    <p:sldId id="391" r:id="rId38"/>
    <p:sldId id="333" r:id="rId39"/>
    <p:sldId id="433" r:id="rId40"/>
    <p:sldId id="441" r:id="rId41"/>
    <p:sldId id="386" r:id="rId42"/>
    <p:sldId id="436" r:id="rId43"/>
    <p:sldId id="437" r:id="rId44"/>
    <p:sldId id="438" r:id="rId45"/>
    <p:sldId id="389" r:id="rId46"/>
    <p:sldId id="439" r:id="rId47"/>
    <p:sldId id="440" r:id="rId48"/>
    <p:sldId id="396" r:id="rId49"/>
    <p:sldId id="395" r:id="rId50"/>
    <p:sldId id="397" r:id="rId51"/>
    <p:sldId id="398" r:id="rId52"/>
    <p:sldId id="399" r:id="rId53"/>
    <p:sldId id="400" r:id="rId54"/>
    <p:sldId id="401" r:id="rId55"/>
    <p:sldId id="402" r:id="rId56"/>
    <p:sldId id="403" r:id="rId57"/>
    <p:sldId id="404" r:id="rId5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>
        <p:scale>
          <a:sx n="80" d="100"/>
          <a:sy n="80" d="100"/>
        </p:scale>
        <p:origin x="143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CEEC3D-0BEB-4765-AE79-ECABA49ADDEB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D3FEC4-C81A-4AC7-8CF7-97A23BD72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88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7/28/2018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8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7/28/2018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3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7/28/2018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38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928F4-7ADE-4011-A63B-C8A7E64E9C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47200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5EC05-1802-4DF8-99BF-79BBD92668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3877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8F338-EFEF-4743-9CE7-63FF3E4436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0815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16857-36B3-4089-9FED-CFE41A8893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30067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0B77F-7AAD-4E8A-A168-E0DCE2ECEB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75855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FE1F7-DBBF-4EE0-BD6E-D7EEA87FD5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21602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5FC32-7BE3-42DB-98AE-78E9D8F924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40996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92E8C-20C8-4356-B696-87FEA3F24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7909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7/28/2018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34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A1E1F-BF9D-4E9D-AB3F-B26E28F6A6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44942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57FBB-6DEA-4232-A5D5-180D3797CE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22582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01C81-DFE9-497A-B20F-E21FB0A371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08570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7E7FD-8D0F-4106-A2A1-DCC3750AE0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67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CDE00-BDB7-46D3-9B81-0B42D8C072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85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F18E1-2D54-4BB4-93A4-99F47AF5D4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21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0A279-05C0-4CEF-8A15-82DF39B79A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37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846E6-6F75-4F5D-B6BF-392D39E1A4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50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1C62-A3FD-4D44-9C51-59B61FAA98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94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800CD-DDD4-4857-82B3-2B32FABCF2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5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7/28/2018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92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7350E-B58B-45EA-96C4-0BB9C1DD58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12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D1C40-450B-4842-AC64-FC13E2C414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59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71DA7-FCD6-4822-A311-37F10878FC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80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8FE15-7755-4D56-9866-A0C4BFF76F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3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7/28/2018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52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7/28/2018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7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7/28/2018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8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7/28/2018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9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7/28/2018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7/28/2018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7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7/28/2018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51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D7AB7F-D609-4B4D-8E30-6E65A6DABB8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7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A3C30B-BBEA-4A21-A1E6-9F5E75C9515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7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1AC9A0-135F-4813-91F4-B98FB6569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" y="0"/>
            <a:ext cx="9216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4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848600" y="228600"/>
            <a:ext cx="1066800" cy="1020763"/>
          </a:xfrm>
        </p:spPr>
        <p:txBody>
          <a:bodyPr/>
          <a:lstStyle/>
          <a:p>
            <a:pPr algn="l"/>
            <a:r>
              <a:rPr lang="en-US" sz="4600">
                <a:solidFill>
                  <a:srgbClr val="FFFF00"/>
                </a:solidFill>
                <a:latin typeface="Berlin Sans FB Demi" pitchFamily="34" charset="0"/>
              </a:rPr>
              <a:t># 4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620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How much does the average human heart weigh?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3820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A. 11 ounces		C. 1 ½ pounds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B. 15 ounces		D. 2 ¼ pounds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4495800"/>
            <a:ext cx="3886200" cy="838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92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48600" y="228600"/>
            <a:ext cx="1066800" cy="1020763"/>
          </a:xfrm>
        </p:spPr>
        <p:txBody>
          <a:bodyPr/>
          <a:lstStyle/>
          <a:p>
            <a:pPr algn="l"/>
            <a:r>
              <a:rPr lang="en-US" sz="4600">
                <a:solidFill>
                  <a:srgbClr val="FFFF00"/>
                </a:solidFill>
                <a:latin typeface="Berlin Sans FB Demi" pitchFamily="34" charset="0"/>
              </a:rPr>
              <a:t># 5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620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What part of the body protects the heart from injury?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3820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A. The diaphragm	C. The lungs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B. The breastbone	D. </a:t>
            </a:r>
            <a:r>
              <a:rPr lang="en-US" sz="3200">
                <a:solidFill>
                  <a:srgbClr val="FFFF00"/>
                </a:solidFill>
                <a:latin typeface="Berlin Sans FB Demi" pitchFamily="34" charset="0"/>
              </a:rPr>
              <a:t>The pericardial cavity 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80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48600" y="228600"/>
            <a:ext cx="1066800" cy="1020763"/>
          </a:xfrm>
        </p:spPr>
        <p:txBody>
          <a:bodyPr/>
          <a:lstStyle/>
          <a:p>
            <a:pPr algn="l"/>
            <a:r>
              <a:rPr lang="en-US" sz="4600">
                <a:solidFill>
                  <a:srgbClr val="FFFF00"/>
                </a:solidFill>
                <a:latin typeface="Berlin Sans FB Demi" pitchFamily="34" charset="0"/>
              </a:rPr>
              <a:t># 5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620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What part of the body protects the heart from injury?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3820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A. The diaphragm	C. The lungs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B. The breastbone	D. </a:t>
            </a:r>
            <a:r>
              <a:rPr lang="en-US" sz="3200">
                <a:solidFill>
                  <a:srgbClr val="FFFF00"/>
                </a:solidFill>
                <a:latin typeface="Berlin Sans FB Demi" pitchFamily="34" charset="0"/>
              </a:rPr>
              <a:t>The pericardial cavity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28600" y="5410200"/>
            <a:ext cx="3886200" cy="838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12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0" y="228600"/>
            <a:ext cx="1143000" cy="1020763"/>
          </a:xfrm>
        </p:spPr>
        <p:txBody>
          <a:bodyPr/>
          <a:lstStyle/>
          <a:p>
            <a:pPr algn="l"/>
            <a:r>
              <a:rPr lang="en-US" sz="4600">
                <a:solidFill>
                  <a:srgbClr val="FFFF00"/>
                </a:solidFill>
                <a:latin typeface="Berlin Sans FB Demi" pitchFamily="34" charset="0"/>
              </a:rPr>
              <a:t># 6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620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How many gallons of blood does the average adult heart pump everyday?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3820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A. 1 gallon		C. 2400 gallons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B. 3800 gallons	D. 4300 gallons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30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0" y="228600"/>
            <a:ext cx="1143000" cy="1020763"/>
          </a:xfrm>
        </p:spPr>
        <p:txBody>
          <a:bodyPr/>
          <a:lstStyle/>
          <a:p>
            <a:pPr algn="l"/>
            <a:r>
              <a:rPr lang="en-US" sz="4600">
                <a:solidFill>
                  <a:srgbClr val="FFFF00"/>
                </a:solidFill>
                <a:latin typeface="Berlin Sans FB Demi" pitchFamily="34" charset="0"/>
              </a:rPr>
              <a:t># 6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620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How many gallons of blood does the average adult heart pump everyday?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3820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A. 1 gallon		C. 2400 gallons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B. 3800 gallons	D. 4300 gallons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114800" y="5410200"/>
            <a:ext cx="4724400" cy="838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35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0" y="228600"/>
            <a:ext cx="1143000" cy="1020763"/>
          </a:xfrm>
        </p:spPr>
        <p:txBody>
          <a:bodyPr/>
          <a:lstStyle/>
          <a:p>
            <a:pPr algn="l"/>
            <a:r>
              <a:rPr lang="en-US" sz="5000">
                <a:solidFill>
                  <a:srgbClr val="FFFF00"/>
                </a:solidFill>
                <a:latin typeface="Berlin Sans FB Demi" pitchFamily="34" charset="0"/>
              </a:rPr>
              <a:t># 7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6200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Which of these songs is not a hit song of the band “Heart” from the late 80s and early 90s?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3820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A. These Dreams	C. You Were Warned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B. Alone			D. Back to Avalon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25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0" y="228600"/>
            <a:ext cx="1143000" cy="1020763"/>
          </a:xfrm>
        </p:spPr>
        <p:txBody>
          <a:bodyPr/>
          <a:lstStyle/>
          <a:p>
            <a:pPr algn="l"/>
            <a:r>
              <a:rPr lang="en-US" sz="5000">
                <a:solidFill>
                  <a:srgbClr val="FFFF00"/>
                </a:solidFill>
                <a:latin typeface="Berlin Sans FB Demi" pitchFamily="34" charset="0"/>
              </a:rPr>
              <a:t># 7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6200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Which of these songs is not a hit song of the band “Heart” from the late 80s and early 90s?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3820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A. These Dreams	C. You Were Warned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B. Alone			D. Back to Avalon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038600" y="4572000"/>
            <a:ext cx="4724400" cy="838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800600" y="2895600"/>
            <a:ext cx="38862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000">
                <a:solidFill>
                  <a:srgbClr val="FFFF00"/>
                </a:solidFill>
              </a:rPr>
              <a:t>This song is by the Heart and Scissor Killers!</a:t>
            </a:r>
          </a:p>
        </p:txBody>
      </p:sp>
    </p:spTree>
    <p:extLst>
      <p:ext uri="{BB962C8B-B14F-4D97-AF65-F5344CB8AC3E}">
        <p14:creationId xmlns:p14="http://schemas.microsoft.com/office/powerpoint/2010/main" val="4183810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0" y="228600"/>
            <a:ext cx="1143000" cy="1020763"/>
          </a:xfrm>
        </p:spPr>
        <p:txBody>
          <a:bodyPr/>
          <a:lstStyle/>
          <a:p>
            <a:pPr algn="l"/>
            <a:r>
              <a:rPr lang="en-US" sz="5000">
                <a:solidFill>
                  <a:srgbClr val="FFFF00"/>
                </a:solidFill>
                <a:latin typeface="Berlin Sans FB Demi" pitchFamily="34" charset="0"/>
              </a:rPr>
              <a:t># 8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620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Which of these devises might you use if you had an “abnormal heart rhythm”?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3820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A. Pacemaker	C. Respirator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B. Defibrillator  	D. Generator 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77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0" y="228600"/>
            <a:ext cx="1143000" cy="1020763"/>
          </a:xfrm>
        </p:spPr>
        <p:txBody>
          <a:bodyPr/>
          <a:lstStyle/>
          <a:p>
            <a:pPr algn="l"/>
            <a:r>
              <a:rPr lang="en-US" sz="5000">
                <a:solidFill>
                  <a:srgbClr val="FFFF00"/>
                </a:solidFill>
                <a:latin typeface="Berlin Sans FB Demi" pitchFamily="34" charset="0"/>
              </a:rPr>
              <a:t># 8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620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Which of these devises might you use if you had an “abnormal heart rhythm”?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3820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A. Pacemaker	C. Respirator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B. Defibrillator  	D. Generator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4572000"/>
            <a:ext cx="3886200" cy="838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78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0" y="228600"/>
            <a:ext cx="1143000" cy="1020763"/>
          </a:xfrm>
        </p:spPr>
        <p:txBody>
          <a:bodyPr/>
          <a:lstStyle/>
          <a:p>
            <a:pPr algn="l"/>
            <a:r>
              <a:rPr lang="en-US" sz="4600">
                <a:solidFill>
                  <a:srgbClr val="FFFF00"/>
                </a:solidFill>
                <a:latin typeface="Berlin Sans FB Demi" pitchFamily="34" charset="0"/>
              </a:rPr>
              <a:t># 9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6200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True or False: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The human body needs cholesterol to live.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382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TRUE					FALSE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9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3687762"/>
          </a:xfrm>
        </p:spPr>
        <p:txBody>
          <a:bodyPr/>
          <a:lstStyle/>
          <a:p>
            <a:r>
              <a:rPr lang="en-US" sz="7500" dirty="0">
                <a:solidFill>
                  <a:srgbClr val="FFFF00"/>
                </a:solidFill>
                <a:latin typeface="Berlin Sans FB Demi" pitchFamily="34" charset="0"/>
              </a:rPr>
              <a:t>To the Heart </a:t>
            </a:r>
            <a:br>
              <a:rPr lang="en-US" sz="7500" dirty="0">
                <a:solidFill>
                  <a:srgbClr val="FFFF00"/>
                </a:solidFill>
                <a:latin typeface="Berlin Sans FB Demi" pitchFamily="34" charset="0"/>
              </a:rPr>
            </a:br>
            <a:r>
              <a:rPr lang="en-US" sz="7500" dirty="0">
                <a:solidFill>
                  <a:srgbClr val="FFFF00"/>
                </a:solidFill>
                <a:latin typeface="Berlin Sans FB Demi" pitchFamily="34" charset="0"/>
              </a:rPr>
              <a:t>of the Matter </a:t>
            </a:r>
            <a:br>
              <a:rPr lang="en-US" sz="7500" dirty="0">
                <a:solidFill>
                  <a:srgbClr val="FFFF00"/>
                </a:solidFill>
                <a:latin typeface="Berlin Sans FB Demi" pitchFamily="34" charset="0"/>
              </a:rPr>
            </a:br>
            <a:br>
              <a:rPr lang="en-US" sz="7500" dirty="0">
                <a:solidFill>
                  <a:srgbClr val="FFFF00"/>
                </a:solidFill>
                <a:latin typeface="Berlin Sans FB Demi" pitchFamily="34" charset="0"/>
              </a:rPr>
            </a:br>
            <a:r>
              <a:rPr lang="en-US" sz="7500" dirty="0">
                <a:solidFill>
                  <a:srgbClr val="FFFF00"/>
                </a:solidFill>
                <a:latin typeface="Berlin Sans FB Demi" pitchFamily="34" charset="0"/>
              </a:rPr>
              <a:t>Trivia</a:t>
            </a:r>
          </a:p>
        </p:txBody>
      </p:sp>
    </p:spTree>
    <p:extLst>
      <p:ext uri="{BB962C8B-B14F-4D97-AF65-F5344CB8AC3E}">
        <p14:creationId xmlns:p14="http://schemas.microsoft.com/office/powerpoint/2010/main" val="355959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0" y="228600"/>
            <a:ext cx="1143000" cy="1020763"/>
          </a:xfrm>
        </p:spPr>
        <p:txBody>
          <a:bodyPr/>
          <a:lstStyle/>
          <a:p>
            <a:pPr algn="l"/>
            <a:r>
              <a:rPr lang="en-US" sz="4600">
                <a:solidFill>
                  <a:srgbClr val="FFFF00"/>
                </a:solidFill>
                <a:latin typeface="Berlin Sans FB Demi" pitchFamily="34" charset="0"/>
              </a:rPr>
              <a:t># 9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6200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True or False: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The human body needs cholesterol to live.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382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TRUE					FALSE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4572000"/>
            <a:ext cx="3810000" cy="838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94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43800" y="228600"/>
            <a:ext cx="1371600" cy="1020763"/>
          </a:xfrm>
        </p:spPr>
        <p:txBody>
          <a:bodyPr/>
          <a:lstStyle/>
          <a:p>
            <a:pPr algn="l"/>
            <a:r>
              <a:rPr lang="en-US" sz="4600">
                <a:solidFill>
                  <a:srgbClr val="FFFF00"/>
                </a:solidFill>
                <a:latin typeface="Berlin Sans FB Demi" pitchFamily="34" charset="0"/>
              </a:rPr>
              <a:t># 10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620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What would too much cholesterol in your heart cause?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3820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A. Heart Attack 	C. Heart Disease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B. Stroke		  	D. Angina  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93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43800" y="228600"/>
            <a:ext cx="1371600" cy="1020763"/>
          </a:xfrm>
        </p:spPr>
        <p:txBody>
          <a:bodyPr/>
          <a:lstStyle/>
          <a:p>
            <a:pPr algn="l"/>
            <a:r>
              <a:rPr lang="en-US" sz="4600">
                <a:solidFill>
                  <a:srgbClr val="FFFF00"/>
                </a:solidFill>
                <a:latin typeface="Berlin Sans FB Demi" pitchFamily="34" charset="0"/>
              </a:rPr>
              <a:t># 10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620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What would too much cholesterol in your heart cause?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3820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A. Heart Attack 	C. Heart Disease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B. Stroke		  	D. Angina 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038600" y="4572000"/>
            <a:ext cx="3886200" cy="838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06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10400" y="228600"/>
            <a:ext cx="1905000" cy="1020763"/>
          </a:xfrm>
        </p:spPr>
        <p:txBody>
          <a:bodyPr/>
          <a:lstStyle/>
          <a:p>
            <a:pPr algn="l"/>
            <a:r>
              <a:rPr lang="en-US" sz="4600">
                <a:solidFill>
                  <a:srgbClr val="FFFF00"/>
                </a:solidFill>
                <a:latin typeface="Berlin Sans FB Demi" pitchFamily="34" charset="0"/>
              </a:rPr>
              <a:t># 11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67818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Which of these types of Cholesterol is the “bad” cholesterol?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3820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A. HDL		 	C. VLDL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B. LDL		  	D. LL Cool J 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2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10400" y="228600"/>
            <a:ext cx="1905000" cy="1020763"/>
          </a:xfrm>
        </p:spPr>
        <p:txBody>
          <a:bodyPr/>
          <a:lstStyle/>
          <a:p>
            <a:pPr algn="l"/>
            <a:r>
              <a:rPr lang="en-US" sz="4600" dirty="0">
                <a:solidFill>
                  <a:srgbClr val="FFFF00"/>
                </a:solidFill>
                <a:latin typeface="Berlin Sans FB Demi" pitchFamily="34" charset="0"/>
              </a:rPr>
              <a:t># 11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67818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Which of these types of Cholesterol is the “bad” cholesterol?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3820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A. HDL		 	C. VLDL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B. LDL		  	D. LL Cool J 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2400" y="5486400"/>
            <a:ext cx="3886200" cy="838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51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ot a fan teen edition">
            <a:extLst>
              <a:ext uri="{FF2B5EF4-FFF2-40B4-BE49-F238E27FC236}">
                <a16:creationId xmlns:a16="http://schemas.microsoft.com/office/drawing/2014/main" id="{A2D4F991-E8EA-4B3F-B33D-AF02A4D3A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/>
          <a:stretch/>
        </p:blipFill>
        <p:spPr bwMode="auto">
          <a:xfrm>
            <a:off x="685800" y="486568"/>
            <a:ext cx="7772400" cy="5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947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Not a Fan: Teen Edition: What does it mean to really follow Jesus? (9780310734000): - Internet Explorer, optimized ">
            <a:extLst>
              <a:ext uri="{FF2B5EF4-FFF2-40B4-BE49-F238E27FC236}">
                <a16:creationId xmlns:a16="http://schemas.microsoft.com/office/drawing/2014/main" id="{201E3429-3983-4512-BBCF-FC5DF1088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1" t="25936" r="29546" b="7080"/>
          <a:stretch/>
        </p:blipFill>
        <p:spPr>
          <a:xfrm>
            <a:off x="1016995" y="762000"/>
            <a:ext cx="3248584" cy="49465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7CFC87-1E71-4482-98CC-B8265708AF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20370" r="32500" b="10001"/>
          <a:stretch/>
        </p:blipFill>
        <p:spPr>
          <a:xfrm>
            <a:off x="4878423" y="762000"/>
            <a:ext cx="3248584" cy="492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04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ot a fan teen edition">
            <a:extLst>
              <a:ext uri="{FF2B5EF4-FFF2-40B4-BE49-F238E27FC236}">
                <a16:creationId xmlns:a16="http://schemas.microsoft.com/office/drawing/2014/main" id="{A2D4F991-E8EA-4B3F-B33D-AF02A4D3A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/>
          <a:stretch/>
        </p:blipFill>
        <p:spPr bwMode="auto">
          <a:xfrm>
            <a:off x="685800" y="486568"/>
            <a:ext cx="7772400" cy="5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61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3E196FA7-DCF8-4F84-BBA6-2FC73115D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Justin bieber">
            <a:extLst>
              <a:ext uri="{FF2B5EF4-FFF2-40B4-BE49-F238E27FC236}">
                <a16:creationId xmlns:a16="http://schemas.microsoft.com/office/drawing/2014/main" id="{C391B6E1-D4DF-49FB-9F2C-910070F4E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99" y="1981200"/>
            <a:ext cx="6069601" cy="40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83000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E39F2637-3451-4155-ABE4-9543E56F9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ostume fails">
            <a:extLst>
              <a:ext uri="{FF2B5EF4-FFF2-40B4-BE49-F238E27FC236}">
                <a16:creationId xmlns:a16="http://schemas.microsoft.com/office/drawing/2014/main" id="{88FAA2FE-4E1F-48A9-BDC0-B4BCF09FE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752600"/>
            <a:ext cx="332102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785039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48600" y="228600"/>
            <a:ext cx="1066800" cy="1020763"/>
          </a:xfrm>
        </p:spPr>
        <p:txBody>
          <a:bodyPr/>
          <a:lstStyle/>
          <a:p>
            <a:pPr algn="l"/>
            <a:r>
              <a:rPr lang="en-US" sz="5000">
                <a:solidFill>
                  <a:srgbClr val="FFFF00"/>
                </a:solidFill>
                <a:latin typeface="Berlin Sans FB Demi" pitchFamily="34" charset="0"/>
              </a:rPr>
              <a:t># 1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620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How many chambers would you find in the average heart?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3820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A. 1					C. 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B. 2					D. 4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72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ts4.mm.bing.net/th?id=I4520488037713383&amp;pid=1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49" y="1828800"/>
            <a:ext cx="621539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21B4B846-5E63-4485-ACE4-4031EA396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07548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1FFD11EA-5321-4E6D-9A17-90474036F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parenting fails">
            <a:extLst>
              <a:ext uri="{FF2B5EF4-FFF2-40B4-BE49-F238E27FC236}">
                <a16:creationId xmlns:a16="http://schemas.microsoft.com/office/drawing/2014/main" id="{4DF69E21-F714-4E6E-97E8-A899F919E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057400"/>
            <a:ext cx="6324600" cy="353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978266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psinformation.net/exe/redneck-swimming-poo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6"/>
          <a:stretch/>
        </p:blipFill>
        <p:spPr bwMode="auto">
          <a:xfrm>
            <a:off x="1295400" y="2133600"/>
            <a:ext cx="64674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745B4C6C-670F-47E0-970C-EFD34ECA6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209503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not a fan teen edition">
            <a:extLst>
              <a:ext uri="{FF2B5EF4-FFF2-40B4-BE49-F238E27FC236}">
                <a16:creationId xmlns:a16="http://schemas.microsoft.com/office/drawing/2014/main" id="{CA5483CA-DF7A-4E71-9171-69D318CD1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prom fails">
            <a:extLst>
              <a:ext uri="{FF2B5EF4-FFF2-40B4-BE49-F238E27FC236}">
                <a16:creationId xmlns:a16="http://schemas.microsoft.com/office/drawing/2014/main" id="{E29596F1-CA88-40AE-BF25-F71B64B84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3721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174532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1D630269-154E-4623-AC99-C2EF5953E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face piercings">
            <a:extLst>
              <a:ext uri="{FF2B5EF4-FFF2-40B4-BE49-F238E27FC236}">
                <a16:creationId xmlns:a16="http://schemas.microsoft.com/office/drawing/2014/main" id="{17B61860-5BAF-48BE-AAE0-0ED6F7A6A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905000"/>
            <a:ext cx="3886200" cy="422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770204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not a fan teen edition">
            <a:extLst>
              <a:ext uri="{FF2B5EF4-FFF2-40B4-BE49-F238E27FC236}">
                <a16:creationId xmlns:a16="http://schemas.microsoft.com/office/drawing/2014/main" id="{31DE6703-942E-4828-A159-7F7D7AD17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ans">
            <a:extLst>
              <a:ext uri="{FF2B5EF4-FFF2-40B4-BE49-F238E27FC236}">
                <a16:creationId xmlns:a16="http://schemas.microsoft.com/office/drawing/2014/main" id="{95E0F6F2-4E12-457A-90B5-65E6839C8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057400"/>
            <a:ext cx="6172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10180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://dwellingintheword.files.wordpress.com/2010/10/brokennes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 descr="http://www.gccnh.com/imageuploads/Sermons/Series%20Thumbs/Fan%20or%20Follower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42" y="1828800"/>
            <a:ext cx="6858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9BD970CA-9715-40D2-A372-AE10E9DE6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15618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666572"/>
            <a:ext cx="76962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Jesus wants followers who measure themselves against Him and don’t simply try to act “Christian.”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C59482A2-3AE2-4D9A-8896-F74402E25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258513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2286000"/>
            <a:ext cx="76962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SIX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DIAGNOSING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QUESTIONS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C59482A2-3AE2-4D9A-8896-F74402E25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586621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://dwellingintheword.files.wordpress.com/2010/10/brokennes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0"/>
            <a:ext cx="8686800" cy="48474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16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>
                <a:solidFill>
                  <a:srgbClr val="C00000"/>
                </a:solidFill>
              </a:ln>
              <a:solidFill>
                <a:schemeClr val="bg2"/>
              </a:solidFill>
            </a:endParaRPr>
          </a:p>
          <a:p>
            <a:pPr algn="ctr"/>
            <a:r>
              <a:rPr lang="en-US" sz="48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“It’s not that fans don’t want to have a relationship with Jesus, they just want one on their own terms. The question is, though, what kind of relationship does Jesus want to have with us?”</a:t>
            </a:r>
          </a:p>
        </p:txBody>
      </p:sp>
      <p:pic>
        <p:nvPicPr>
          <p:cNvPr id="6" name="Picture 2" descr="Image result for not a fan teen edition">
            <a:extLst>
              <a:ext uri="{FF2B5EF4-FFF2-40B4-BE49-F238E27FC236}">
                <a16:creationId xmlns:a16="http://schemas.microsoft.com/office/drawing/2014/main" id="{8F358963-BC0E-4829-8C9D-08A269722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918712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48600" y="228600"/>
            <a:ext cx="1066800" cy="1020763"/>
          </a:xfrm>
        </p:spPr>
        <p:txBody>
          <a:bodyPr/>
          <a:lstStyle/>
          <a:p>
            <a:pPr algn="l"/>
            <a:r>
              <a:rPr lang="en-US" sz="5000">
                <a:solidFill>
                  <a:srgbClr val="FFFF00"/>
                </a:solidFill>
                <a:latin typeface="Berlin Sans FB Demi" pitchFamily="34" charset="0"/>
              </a:rPr>
              <a:t># 1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620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How many chambers would you find in the average heart?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3820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A. 1					C. 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B. 2					D. 4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886200" y="5486400"/>
            <a:ext cx="5029200" cy="838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310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676400"/>
            <a:ext cx="8686800" cy="45704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16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Then he said to them </a:t>
            </a:r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all</a:t>
            </a:r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:</a:t>
            </a:r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“If anyone would </a:t>
            </a:r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come after </a:t>
            </a:r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me, he must deny himself and take up his cross daily and follow me.”  ~ Luke 9:23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57B2072F-25E5-4285-9AE0-9CD6AAD68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072873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676400"/>
            <a:ext cx="8686800" cy="49398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ALL/ANYONE</a:t>
            </a:r>
          </a:p>
          <a:p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~ Not just grown adults</a:t>
            </a:r>
          </a:p>
          <a:p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~ Not just pastors</a:t>
            </a:r>
          </a:p>
          <a:p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~ Not just missionaries</a:t>
            </a:r>
          </a:p>
          <a:p>
            <a:endParaRPr lang="en-US" sz="2800" b="1" dirty="0">
              <a:ln w="11430">
                <a:solidFill>
                  <a:srgbClr val="C00000"/>
                </a:solidFill>
              </a:ln>
              <a:solidFill>
                <a:schemeClr val="bg2"/>
              </a:solidFill>
            </a:endParaRP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Jesus calls EVERYONE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921BB6E3-60EA-444E-8F88-F1B1C4A07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434630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745" y="1524000"/>
            <a:ext cx="8686800" cy="52168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5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ALL/ANYONE</a:t>
            </a:r>
          </a:p>
          <a:p>
            <a:r>
              <a:rPr lang="en-US" sz="5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~ Not just the “perfect” ones</a:t>
            </a:r>
          </a:p>
          <a:p>
            <a:r>
              <a:rPr lang="en-US" sz="5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~ Not just those who “have it  </a:t>
            </a:r>
          </a:p>
          <a:p>
            <a:r>
              <a:rPr lang="en-US" sz="5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   all together”</a:t>
            </a:r>
          </a:p>
          <a:p>
            <a:r>
              <a:rPr lang="en-US" sz="5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~ Not just those who only sin</a:t>
            </a:r>
          </a:p>
          <a:p>
            <a:r>
              <a:rPr lang="en-US" sz="5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   “a little”</a:t>
            </a:r>
          </a:p>
          <a:p>
            <a:endParaRPr lang="en-US" sz="28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044FA36E-5174-4BFD-8DAC-9D91BD60A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998353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745" y="1524000"/>
            <a:ext cx="8686800" cy="30931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 w="11430"/>
                <a:solidFill>
                  <a:schemeClr val="bg2"/>
                </a:solidFill>
              </a:rPr>
              <a:t>COME AFTER</a:t>
            </a:r>
          </a:p>
          <a:p>
            <a:pPr algn="ctr"/>
            <a:r>
              <a:rPr lang="en-US" sz="5400" b="1" dirty="0">
                <a:ln w="11430"/>
                <a:solidFill>
                  <a:schemeClr val="bg2"/>
                </a:solidFill>
              </a:rPr>
              <a:t>=</a:t>
            </a:r>
          </a:p>
          <a:p>
            <a:pPr algn="ctr"/>
            <a:r>
              <a:rPr lang="en-US" sz="5400" b="1" dirty="0">
                <a:ln w="11430"/>
                <a:solidFill>
                  <a:schemeClr val="bg2"/>
                </a:solidFill>
              </a:rPr>
              <a:t>“Passionate pursuit”</a:t>
            </a:r>
          </a:p>
          <a:p>
            <a:endParaRPr lang="en-US" sz="28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F4BF363A-739E-4003-856A-2D8936E0F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90648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745" y="1524000"/>
            <a:ext cx="8686800" cy="42319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“The Kingdom of Heaven is like</a:t>
            </a:r>
          </a:p>
          <a:p>
            <a:pPr algn="ctr"/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a treasure that a man discovered hidden in a field. In his excitement, he hid it again and sold everything he owned to get enough money </a:t>
            </a:r>
          </a:p>
          <a:p>
            <a:pPr algn="ctr"/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to buy the field.” ~ Matthew 13:44</a:t>
            </a:r>
          </a:p>
        </p:txBody>
      </p:sp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5F19709C-A082-479E-A374-72A05CCD9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7347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672" y="1905000"/>
            <a:ext cx="8686800" cy="34932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Do you have stories about</a:t>
            </a: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your pursuit of Jesus</a:t>
            </a: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that make people</a:t>
            </a: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say, “That’s crazy”?</a:t>
            </a:r>
          </a:p>
        </p:txBody>
      </p:sp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E8B475C4-9F50-43CE-837A-C84907D72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986442"/>
      </p:ext>
    </p:extLst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676400"/>
            <a:ext cx="8686800" cy="44165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16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Then he said to them all: "If anyone would come after me, </a:t>
            </a:r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he must deny himself and take up his cross daily and follow me</a:t>
            </a:r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.”  ~ Luke 9:23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D5C7E140-2238-4426-B326-32624E923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615357"/>
      </p:ext>
    </p:extLst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672" y="1905000"/>
            <a:ext cx="8686800" cy="1692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1026" name="Picture 2" descr="http://www.theredwhiteandgreen.com/wp-content/uploads/2009/09/flexitar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15" y="1904779"/>
            <a:ext cx="5559714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D71066F0-EDBD-47E0-8A09-004F10F69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868142"/>
      </p:ext>
    </p:extLst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672" y="1905000"/>
            <a:ext cx="8686800" cy="1692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2050" name="Picture 2" descr="http://flexitarian4life.files.wordpress.com/2010/02/flexitarian_ads12.jpg?w=4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898073"/>
            <a:ext cx="32401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lexitarian4life.files.wordpress.com/2010/02/flexitarian_ads2.jpg?w=4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81" y="1898073"/>
            <a:ext cx="3283528" cy="424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not a fan teen edition">
            <a:extLst>
              <a:ext uri="{FF2B5EF4-FFF2-40B4-BE49-F238E27FC236}">
                <a16:creationId xmlns:a16="http://schemas.microsoft.com/office/drawing/2014/main" id="{D7D15255-128A-40D7-9CD7-77540093C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248245"/>
      </p:ext>
    </p:extLst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676400"/>
            <a:ext cx="8686800" cy="45704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16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Jesus makes NO room for “flexitarian Christians” </a:t>
            </a: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There are no “exception clauses.” You are either </a:t>
            </a: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all in or all out.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1EB7FA5F-59F9-470C-9FAB-B0162F833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51415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848600" y="228600"/>
            <a:ext cx="1066800" cy="1020763"/>
          </a:xfrm>
        </p:spPr>
        <p:txBody>
          <a:bodyPr/>
          <a:lstStyle/>
          <a:p>
            <a:pPr algn="l"/>
            <a:r>
              <a:rPr lang="en-US" sz="4600">
                <a:solidFill>
                  <a:srgbClr val="FFFF00"/>
                </a:solidFill>
                <a:latin typeface="Berlin Sans FB Demi" pitchFamily="34" charset="0"/>
              </a:rPr>
              <a:t># 2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620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Which of these is NOT a part of the human heart?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3820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A. Septum			C. Artium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B. Ventricle			D. Atrium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066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676400"/>
            <a:ext cx="8686800" cy="46320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16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Jesus, I’ll follow You but…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Don’t make me give up my stuff. I deserve it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Don’t tell me what TV shows and movies I can watch. I’ll watch what I want.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CC07EBFC-40B4-4C83-8E2F-106A8E166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632791"/>
      </p:ext>
    </p:extLst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676400"/>
            <a:ext cx="8686800" cy="46320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16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Jesus, I’ll follow You but…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Don’t tell me to wait until I am married for sex. We’re in love.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Don’t tell me to get up on Sundays and go to church, I need to sleep in that day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0054BC9A-CFBF-42A6-AA5F-F2B515078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23583"/>
      </p:ext>
    </p:extLst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676400"/>
            <a:ext cx="8686800" cy="46320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16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Jesus, I’ll follow You but…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Don’t tell me to give 10% of  MY money to the church. I don’t have that much and I  have stuff I want to get…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Etc. etc.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4B6FEE06-596E-4A06-9CFD-AABFE9161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511668"/>
      </p:ext>
    </p:extLst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vtopten.com/images/snuggie_blan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05" y="1752600"/>
            <a:ext cx="624147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D69590C1-C047-4C39-90AC-888281A3F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511668"/>
      </p:ext>
    </p:extLst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nsearchofmyvoice.files.wordpress.com/2010/04/cro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3046" r="14879" b="13581"/>
          <a:stretch/>
        </p:blipFill>
        <p:spPr bwMode="auto">
          <a:xfrm>
            <a:off x="1604842" y="1828799"/>
            <a:ext cx="6096000" cy="45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26C4BD3D-2388-4C95-89EC-08C5AC6E1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22129"/>
      </p:ext>
    </p:extLst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676400"/>
            <a:ext cx="8686800" cy="41395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If you are NOT denying yourself and picking up your cross, then you are probably NOT a follower of Christ. </a:t>
            </a:r>
          </a:p>
          <a:p>
            <a:pPr algn="ctr"/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You are a fan.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AEEC251F-2339-4BE6-8467-21C6AF4F5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03206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848600" y="228600"/>
            <a:ext cx="1066800" cy="1020763"/>
          </a:xfrm>
        </p:spPr>
        <p:txBody>
          <a:bodyPr/>
          <a:lstStyle/>
          <a:p>
            <a:pPr algn="l"/>
            <a:r>
              <a:rPr lang="en-US" sz="4600">
                <a:solidFill>
                  <a:srgbClr val="FFFF00"/>
                </a:solidFill>
                <a:latin typeface="Berlin Sans FB Demi" pitchFamily="34" charset="0"/>
              </a:rPr>
              <a:t># 2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620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Which of these is NOT a part of the human heart?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3820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A. Septum			C. Artium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B. Ventricle			D. Atrium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886200" y="4648200"/>
            <a:ext cx="5029200" cy="838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6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848600" y="228600"/>
            <a:ext cx="1066800" cy="1020763"/>
          </a:xfrm>
        </p:spPr>
        <p:txBody>
          <a:bodyPr/>
          <a:lstStyle/>
          <a:p>
            <a:pPr algn="l"/>
            <a:r>
              <a:rPr lang="en-US" sz="4600">
                <a:solidFill>
                  <a:srgbClr val="FFFF00"/>
                </a:solidFill>
                <a:latin typeface="Berlin Sans FB Demi" pitchFamily="34" charset="0"/>
              </a:rPr>
              <a:t># 3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620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On average, how many times does a human heart beat?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3820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A. 40-50			C. 60-70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B. 50-60			D. 70-80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4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848600" y="228600"/>
            <a:ext cx="1066800" cy="1020763"/>
          </a:xfrm>
        </p:spPr>
        <p:txBody>
          <a:bodyPr/>
          <a:lstStyle/>
          <a:p>
            <a:pPr algn="l"/>
            <a:r>
              <a:rPr lang="en-US" sz="4600">
                <a:solidFill>
                  <a:srgbClr val="FFFF00"/>
                </a:solidFill>
                <a:latin typeface="Berlin Sans FB Demi" pitchFamily="34" charset="0"/>
              </a:rPr>
              <a:t># 3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620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On average, how many times does a human heart beat?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3820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A. 40-50			C. 60-70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B. 50-60			D. 70-80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810000" y="5486400"/>
            <a:ext cx="5029200" cy="838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5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848600" y="228600"/>
            <a:ext cx="1066800" cy="1020763"/>
          </a:xfrm>
        </p:spPr>
        <p:txBody>
          <a:bodyPr/>
          <a:lstStyle/>
          <a:p>
            <a:pPr algn="l"/>
            <a:r>
              <a:rPr lang="en-US" sz="4600">
                <a:solidFill>
                  <a:srgbClr val="FFFF00"/>
                </a:solidFill>
                <a:latin typeface="Berlin Sans FB Demi" pitchFamily="34" charset="0"/>
              </a:rPr>
              <a:t># 4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7620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FF00"/>
                </a:solidFill>
                <a:latin typeface="Berlin Sans FB Demi" pitchFamily="34" charset="0"/>
              </a:rPr>
              <a:t>How much does the average human heart weigh?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3820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A. 11 ounces		C. 1 ½ pounds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00"/>
                </a:solidFill>
                <a:latin typeface="Berlin Sans FB Demi" pitchFamily="34" charset="0"/>
              </a:rPr>
              <a:t>B. 15 ounces		D. 2 ¼ pounds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5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lement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830</Words>
  <Application>Microsoft Office PowerPoint</Application>
  <PresentationFormat>On-screen Show (4:3)</PresentationFormat>
  <Paragraphs>165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Berlin Sans FB Demi</vt:lpstr>
      <vt:lpstr>Calibri</vt:lpstr>
      <vt:lpstr>Palatino Linotype</vt:lpstr>
      <vt:lpstr>Times New Roman</vt:lpstr>
      <vt:lpstr>Wingdings</vt:lpstr>
      <vt:lpstr>1_Elemental</vt:lpstr>
      <vt:lpstr>Default Design</vt:lpstr>
      <vt:lpstr>1_Default Design</vt:lpstr>
      <vt:lpstr>PowerPoint Presentation</vt:lpstr>
      <vt:lpstr>To the Heart  of the Matter   Trivia</vt:lpstr>
      <vt:lpstr># 1</vt:lpstr>
      <vt:lpstr># 1</vt:lpstr>
      <vt:lpstr># 2</vt:lpstr>
      <vt:lpstr># 2</vt:lpstr>
      <vt:lpstr># 3</vt:lpstr>
      <vt:lpstr># 3</vt:lpstr>
      <vt:lpstr># 4</vt:lpstr>
      <vt:lpstr># 4</vt:lpstr>
      <vt:lpstr># 5</vt:lpstr>
      <vt:lpstr># 5</vt:lpstr>
      <vt:lpstr># 6</vt:lpstr>
      <vt:lpstr># 6</vt:lpstr>
      <vt:lpstr># 7</vt:lpstr>
      <vt:lpstr># 7</vt:lpstr>
      <vt:lpstr># 8</vt:lpstr>
      <vt:lpstr># 8</vt:lpstr>
      <vt:lpstr># 9</vt:lpstr>
      <vt:lpstr># 9</vt:lpstr>
      <vt:lpstr># 10</vt:lpstr>
      <vt:lpstr># 10</vt:lpstr>
      <vt:lpstr># 11</vt:lpstr>
      <vt:lpstr>#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Musser</dc:creator>
  <cp:lastModifiedBy>Mark Musser</cp:lastModifiedBy>
  <cp:revision>117</cp:revision>
  <cp:lastPrinted>2012-05-23T18:03:48Z</cp:lastPrinted>
  <dcterms:created xsi:type="dcterms:W3CDTF">2012-04-20T12:55:57Z</dcterms:created>
  <dcterms:modified xsi:type="dcterms:W3CDTF">2018-07-28T16:50:40Z</dcterms:modified>
</cp:coreProperties>
</file>