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56"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1A6A4-C890-488E-8CE8-41B036EB172F}"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239145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A6A4-C890-488E-8CE8-41B036EB172F}"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167827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A6A4-C890-488E-8CE8-41B036EB172F}"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2018487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03EDED-D4A3-4CD8-AF82-773B4A08F0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44683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021117-8A32-46AB-83F0-6B2DDB5715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26206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518605-C18A-4F85-922C-083EC29C35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87544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591A43-6E02-46DD-B11D-AB53D25489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19757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74EDBB-A098-48E1-AFC2-34A80F2A93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77997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0E11493-A882-482F-AFF1-039D34FF30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49960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518443-7CAD-4D35-840E-F302A4BB44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90134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684511-1E0A-403A-80C2-7D65C55B7A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37409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A6A4-C890-488E-8CE8-41B036EB172F}"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2111234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A62633-199F-4284-8BD3-E8533F1B03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987246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10F760-20C1-4E78-BBDB-09EB44F5C8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39266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1E83EB-D0D3-4C60-A1D6-B65E821531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3446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1A6A4-C890-488E-8CE8-41B036EB172F}"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115448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1A6A4-C890-488E-8CE8-41B036EB172F}"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270374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1A6A4-C890-488E-8CE8-41B036EB172F}" type="datetimeFigureOut">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30609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1A6A4-C890-488E-8CE8-41B036EB172F}" type="datetimeFigureOut">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409448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1A6A4-C890-488E-8CE8-41B036EB172F}" type="datetimeFigureOut">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81873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1A6A4-C890-488E-8CE8-41B036EB172F}"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258332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1A6A4-C890-488E-8CE8-41B036EB172F}"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45F33-5273-4671-8DC4-38D51247FEBF}" type="slidenum">
              <a:rPr lang="en-US" smtClean="0"/>
              <a:t>‹#›</a:t>
            </a:fld>
            <a:endParaRPr lang="en-US"/>
          </a:p>
        </p:txBody>
      </p:sp>
    </p:spTree>
    <p:extLst>
      <p:ext uri="{BB962C8B-B14F-4D97-AF65-F5344CB8AC3E}">
        <p14:creationId xmlns:p14="http://schemas.microsoft.com/office/powerpoint/2010/main" val="2539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1A6A4-C890-488E-8CE8-41B036EB172F}" type="datetimeFigureOut">
              <a:rPr lang="en-US" smtClean="0"/>
              <a:t>9/21/2017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45F33-5273-4671-8DC4-38D51247FEBF}" type="slidenum">
              <a:rPr lang="en-US" smtClean="0"/>
              <a:t>‹#›</a:t>
            </a:fld>
            <a:endParaRPr lang="en-US"/>
          </a:p>
        </p:txBody>
      </p:sp>
    </p:spTree>
    <p:extLst>
      <p:ext uri="{BB962C8B-B14F-4D97-AF65-F5344CB8AC3E}">
        <p14:creationId xmlns:p14="http://schemas.microsoft.com/office/powerpoint/2010/main" val="3279842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05BB02A-700C-4F7A-93FE-6ADD72DB3FB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663086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81000"/>
            <a:ext cx="8077200" cy="5943600"/>
          </a:xfrm>
          <a:prstGeom prst="rect">
            <a:avLst/>
          </a:prstGeom>
        </p:spPr>
      </p:pic>
    </p:spTree>
    <p:extLst>
      <p:ext uri="{BB962C8B-B14F-4D97-AF65-F5344CB8AC3E}">
        <p14:creationId xmlns:p14="http://schemas.microsoft.com/office/powerpoint/2010/main" val="38186322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4.  A can of biscuit dough exploded in a hot car and hit the driver's head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4579" name="Picture 3" descr="can os bisu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482" y="1609725"/>
            <a:ext cx="36385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576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4.  A can of biscuit dough exploded in a hot car and hit the driver's head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5603" name="Picture 3" descr="can os bisu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011" y="1788459"/>
            <a:ext cx="3638550" cy="363855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bustedpla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68" y="3931025"/>
            <a:ext cx="4478338"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5357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5.  While driving, talking on a cell phone is as dangerous as being drunk</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6627" name="Picture 3" descr="cell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1" y="685800"/>
            <a:ext cx="310832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374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5.  While driving, talking on a cell phone is as dangerous as being drunk</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7651" name="Picture 3" descr="cell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1" y="685800"/>
            <a:ext cx="3108325"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confi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343400"/>
            <a:ext cx="3657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8364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6.  </a:t>
            </a:r>
            <a:r>
              <a:rPr lang="en-US" sz="3200" dirty="0">
                <a:solidFill>
                  <a:schemeClr val="bg1"/>
                </a:solidFill>
                <a:effectLst>
                  <a:outerShdw blurRad="38100" dist="38100" dir="2700000" algn="tl">
                    <a:srgbClr val="C0C0C0"/>
                  </a:outerShdw>
                </a:effectLst>
                <a:latin typeface="Crud" pitchFamily="2" charset="0"/>
              </a:rPr>
              <a:t>A house </a:t>
            </a:r>
            <a:r>
              <a:rPr lang="en-US" sz="3200" dirty="0" smtClean="0">
                <a:solidFill>
                  <a:schemeClr val="bg1"/>
                </a:solidFill>
                <a:effectLst>
                  <a:outerShdw blurRad="38100" dist="38100" dir="2700000" algn="tl">
                    <a:srgbClr val="C0C0C0"/>
                  </a:outerShdw>
                </a:effectLst>
                <a:latin typeface="Crud" pitchFamily="2" charset="0"/>
              </a:rPr>
              <a:t>may </a:t>
            </a:r>
            <a:r>
              <a:rPr lang="en-US" sz="3200" dirty="0">
                <a:solidFill>
                  <a:schemeClr val="bg1"/>
                </a:solidFill>
                <a:effectLst>
                  <a:outerShdw blurRad="38100" dist="38100" dir="2700000" algn="tl">
                    <a:srgbClr val="C0C0C0"/>
                  </a:outerShdw>
                </a:effectLst>
                <a:latin typeface="Crud" pitchFamily="2" charset="0"/>
              </a:rPr>
              <a:t>explode from overuse of bug bombs</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a:t>
            </a:r>
            <a:r>
              <a:rPr lang="en-US" sz="3200" dirty="0">
                <a:solidFill>
                  <a:schemeClr val="bg1"/>
                </a:solidFill>
                <a:effectLst>
                  <a:outerShdw blurRad="38100" dist="38100" dir="2700000" algn="tl">
                    <a:srgbClr val="C0C0C0"/>
                  </a:outerShdw>
                </a:effectLst>
                <a:latin typeface="Crud" pitchFamily="2" charset="0"/>
              </a:rPr>
              <a:t>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8675" name="Picture 3" descr="bugs-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1" y="685800"/>
            <a:ext cx="19208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2778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6.  </a:t>
            </a:r>
            <a:r>
              <a:rPr lang="en-US" sz="3200" dirty="0">
                <a:solidFill>
                  <a:schemeClr val="bg1"/>
                </a:solidFill>
                <a:effectLst>
                  <a:outerShdw blurRad="38100" dist="38100" dir="2700000" algn="tl">
                    <a:srgbClr val="C0C0C0"/>
                  </a:outerShdw>
                </a:effectLst>
                <a:latin typeface="Crud" pitchFamily="2" charset="0"/>
              </a:rPr>
              <a:t>A house </a:t>
            </a:r>
            <a:r>
              <a:rPr lang="en-US" sz="3200" dirty="0" smtClean="0">
                <a:solidFill>
                  <a:schemeClr val="bg1"/>
                </a:solidFill>
                <a:effectLst>
                  <a:outerShdw blurRad="38100" dist="38100" dir="2700000" algn="tl">
                    <a:srgbClr val="C0C0C0"/>
                  </a:outerShdw>
                </a:effectLst>
                <a:latin typeface="Crud" pitchFamily="2" charset="0"/>
              </a:rPr>
              <a:t>may </a:t>
            </a:r>
            <a:r>
              <a:rPr lang="en-US" sz="3200" dirty="0">
                <a:solidFill>
                  <a:schemeClr val="bg1"/>
                </a:solidFill>
                <a:effectLst>
                  <a:outerShdw blurRad="38100" dist="38100" dir="2700000" algn="tl">
                    <a:srgbClr val="C0C0C0"/>
                  </a:outerShdw>
                </a:effectLst>
                <a:latin typeface="Crud" pitchFamily="2" charset="0"/>
              </a:rPr>
              <a:t>explode from overuse of bug bombs</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a:t>
            </a:r>
            <a:r>
              <a:rPr lang="en-US" sz="3200" dirty="0">
                <a:solidFill>
                  <a:schemeClr val="bg1"/>
                </a:solidFill>
                <a:effectLst>
                  <a:outerShdw blurRad="38100" dist="38100" dir="2700000" algn="tl">
                    <a:srgbClr val="C0C0C0"/>
                  </a:outerShdw>
                </a:effectLst>
                <a:latin typeface="Crud" pitchFamily="2" charset="0"/>
              </a:rPr>
              <a:t>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9699" name="Picture 3" descr="bugs-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1" y="685800"/>
            <a:ext cx="1920875"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confi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343400"/>
            <a:ext cx="3657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565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7.  </a:t>
            </a:r>
            <a:r>
              <a:rPr lang="en-US" sz="3200" dirty="0">
                <a:solidFill>
                  <a:schemeClr val="bg1"/>
                </a:solidFill>
                <a:effectLst>
                  <a:outerShdw blurRad="38100" dist="38100" dir="2700000" algn="tl">
                    <a:srgbClr val="C0C0C0"/>
                  </a:outerShdw>
                </a:effectLst>
                <a:latin typeface="Crud" pitchFamily="2" charset="0"/>
              </a:rPr>
              <a:t>Lighting a cigarette in a methane gas filled </a:t>
            </a:r>
            <a:r>
              <a:rPr lang="en-US" sz="3200" dirty="0" smtClean="0">
                <a:solidFill>
                  <a:schemeClr val="bg1"/>
                </a:solidFill>
                <a:effectLst>
                  <a:outerShdw blurRad="38100" dist="38100" dir="2700000" algn="tl">
                    <a:srgbClr val="C0C0C0"/>
                  </a:outerShdw>
                </a:effectLst>
                <a:latin typeface="Crud" pitchFamily="2" charset="0"/>
              </a:rPr>
              <a:t>Port-o-</a:t>
            </a:r>
            <a:r>
              <a:rPr lang="en-US" sz="3200" dirty="0" err="1" smtClean="0">
                <a:solidFill>
                  <a:schemeClr val="bg1"/>
                </a:solidFill>
                <a:effectLst>
                  <a:outerShdw blurRad="38100" dist="38100" dir="2700000" algn="tl">
                    <a:srgbClr val="C0C0C0"/>
                  </a:outerShdw>
                </a:effectLst>
                <a:latin typeface="Crud" pitchFamily="2" charset="0"/>
              </a:rPr>
              <a:t>Potty</a:t>
            </a:r>
            <a:r>
              <a:rPr lang="en-US" sz="3200" dirty="0" smtClean="0">
                <a:solidFill>
                  <a:schemeClr val="bg1"/>
                </a:solidFill>
                <a:effectLst>
                  <a:outerShdw blurRad="38100" dist="38100" dir="2700000" algn="tl">
                    <a:srgbClr val="C0C0C0"/>
                  </a:outerShdw>
                </a:effectLst>
                <a:latin typeface="Crud" pitchFamily="2" charset="0"/>
              </a:rPr>
              <a:t> </a:t>
            </a:r>
            <a:r>
              <a:rPr lang="en-US" sz="3200" dirty="0">
                <a:solidFill>
                  <a:schemeClr val="bg1"/>
                </a:solidFill>
                <a:effectLst>
                  <a:outerShdw blurRad="38100" dist="38100" dir="2700000" algn="tl">
                    <a:srgbClr val="C0C0C0"/>
                  </a:outerShdw>
                </a:effectLst>
                <a:latin typeface="Crud" pitchFamily="2" charset="0"/>
              </a:rPr>
              <a:t>can cause an explosion</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31747" name="Picture 3" descr="restroom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318" y="16002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883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7.  Lighting a cigarette in a methane gas filled </a:t>
            </a:r>
            <a:r>
              <a:rPr lang="en-US" sz="3200" dirty="0" smtClean="0">
                <a:solidFill>
                  <a:schemeClr val="bg1"/>
                </a:solidFill>
                <a:effectLst>
                  <a:outerShdw blurRad="38100" dist="38100" dir="2700000" algn="tl">
                    <a:srgbClr val="C0C0C0"/>
                  </a:outerShdw>
                </a:effectLst>
                <a:latin typeface="Crud" pitchFamily="2" charset="0"/>
              </a:rPr>
              <a:t>Port-o-</a:t>
            </a:r>
            <a:r>
              <a:rPr lang="en-US" sz="3200" dirty="0" err="1" smtClean="0">
                <a:solidFill>
                  <a:schemeClr val="bg1"/>
                </a:solidFill>
                <a:effectLst>
                  <a:outerShdw blurRad="38100" dist="38100" dir="2700000" algn="tl">
                    <a:srgbClr val="C0C0C0"/>
                  </a:outerShdw>
                </a:effectLst>
                <a:latin typeface="Crud" pitchFamily="2" charset="0"/>
              </a:rPr>
              <a:t>Potty</a:t>
            </a:r>
            <a:r>
              <a:rPr lang="en-US" sz="3200" dirty="0" smtClean="0">
                <a:solidFill>
                  <a:schemeClr val="bg1"/>
                </a:solidFill>
                <a:effectLst>
                  <a:outerShdw blurRad="38100" dist="38100" dir="2700000" algn="tl">
                    <a:srgbClr val="C0C0C0"/>
                  </a:outerShdw>
                </a:effectLst>
                <a:latin typeface="Crud" pitchFamily="2" charset="0"/>
              </a:rPr>
              <a:t> </a:t>
            </a:r>
            <a:r>
              <a:rPr lang="en-US" sz="3200" dirty="0">
                <a:solidFill>
                  <a:schemeClr val="bg1"/>
                </a:solidFill>
                <a:effectLst>
                  <a:outerShdw blurRad="38100" dist="38100" dir="2700000" algn="tl">
                    <a:srgbClr val="C0C0C0"/>
                  </a:outerShdw>
                </a:effectLst>
                <a:latin typeface="Crud" pitchFamily="2" charset="0"/>
              </a:rPr>
              <a:t>can cause an explosion</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32771" name="Picture 3" descr="restroom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214717"/>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bustedpla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343401"/>
            <a:ext cx="4478338"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749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8.  Beans and carbonated drinks </a:t>
            </a:r>
            <a:r>
              <a:rPr lang="en-US" sz="3200" dirty="0" smtClean="0">
                <a:solidFill>
                  <a:schemeClr val="bg1"/>
                </a:solidFill>
                <a:effectLst>
                  <a:outerShdw blurRad="38100" dist="38100" dir="2700000" algn="tl">
                    <a:srgbClr val="C0C0C0"/>
                  </a:outerShdw>
                </a:effectLst>
                <a:latin typeface="Crud" pitchFamily="2" charset="0"/>
              </a:rPr>
              <a:t>can cause  </a:t>
            </a:r>
            <a:r>
              <a:rPr lang="en-US" sz="3200" dirty="0">
                <a:solidFill>
                  <a:schemeClr val="bg1"/>
                </a:solidFill>
                <a:effectLst>
                  <a:outerShdw blurRad="38100" dist="38100" dir="2700000" algn="tl">
                    <a:srgbClr val="C0C0C0"/>
                  </a:outerShdw>
                </a:effectLst>
                <a:latin typeface="Crud" pitchFamily="2" charset="0"/>
              </a:rPr>
              <a:t>flatulence</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33795" name="Picture 3" descr="b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236" y="1651000"/>
            <a:ext cx="3657600" cy="3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815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8.  Beans and carbonated drinks </a:t>
            </a:r>
            <a:r>
              <a:rPr lang="en-US" sz="3200" dirty="0" smtClean="0">
                <a:solidFill>
                  <a:schemeClr val="bg1"/>
                </a:solidFill>
                <a:effectLst>
                  <a:outerShdw blurRad="38100" dist="38100" dir="2700000" algn="tl">
                    <a:srgbClr val="C0C0C0"/>
                  </a:outerShdw>
                </a:effectLst>
                <a:latin typeface="Crud" pitchFamily="2" charset="0"/>
              </a:rPr>
              <a:t>can cause  </a:t>
            </a:r>
            <a:r>
              <a:rPr lang="en-US" sz="3200" dirty="0">
                <a:solidFill>
                  <a:schemeClr val="bg1"/>
                </a:solidFill>
                <a:effectLst>
                  <a:outerShdw blurRad="38100" dist="38100" dir="2700000" algn="tl">
                    <a:srgbClr val="C0C0C0"/>
                  </a:outerShdw>
                </a:effectLst>
                <a:latin typeface="Crud" pitchFamily="2" charset="0"/>
              </a:rPr>
              <a:t>flatulence</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34819" name="Picture 3" descr="b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577" y="1555377"/>
            <a:ext cx="36576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confi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038600"/>
            <a:ext cx="3657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588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2708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438400" y="685800"/>
            <a:ext cx="3657600" cy="5486400"/>
          </a:xfrm>
        </p:spPr>
        <p:txBody>
          <a:bodyPr/>
          <a:lstStyle/>
          <a:p>
            <a:r>
              <a:rPr lang="en-US" sz="3200">
                <a:solidFill>
                  <a:schemeClr val="bg1"/>
                </a:solidFill>
                <a:effectLst>
                  <a:outerShdw blurRad="38100" dist="38100" dir="2700000" algn="tl">
                    <a:srgbClr val="C0C0C0"/>
                  </a:outerShdw>
                </a:effectLst>
                <a:latin typeface="Crud" pitchFamily="2" charset="0"/>
              </a:rPr>
              <a:t>9.  If picked up within 5 seconds, food dropped on the floor is still clean</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A. Confirmed</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B. Busted</a:t>
            </a:r>
          </a:p>
        </p:txBody>
      </p:sp>
      <p:pic>
        <p:nvPicPr>
          <p:cNvPr id="35843" name="Picture 3" descr="5 second 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601" y="685800"/>
            <a:ext cx="36480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8422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38400" y="685800"/>
            <a:ext cx="3657600" cy="5486400"/>
          </a:xfrm>
        </p:spPr>
        <p:txBody>
          <a:bodyPr/>
          <a:lstStyle/>
          <a:p>
            <a:r>
              <a:rPr lang="en-US" sz="3200">
                <a:solidFill>
                  <a:schemeClr val="bg1"/>
                </a:solidFill>
                <a:effectLst>
                  <a:outerShdw blurRad="38100" dist="38100" dir="2700000" algn="tl">
                    <a:srgbClr val="C0C0C0"/>
                  </a:outerShdw>
                </a:effectLst>
                <a:latin typeface="Crud" pitchFamily="2" charset="0"/>
              </a:rPr>
              <a:t>9.  If picked up within 5 seconds, food dropped on the floor is still clean</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A. Confirmed</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B. Busted</a:t>
            </a:r>
          </a:p>
        </p:txBody>
      </p:sp>
      <p:pic>
        <p:nvPicPr>
          <p:cNvPr id="36867" name="Picture 3" descr="5 second 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601" y="685800"/>
            <a:ext cx="3648075"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bustedpla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343401"/>
            <a:ext cx="4478338"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7299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685800"/>
            <a:ext cx="3657600" cy="5486400"/>
          </a:xfrm>
        </p:spPr>
        <p:txBody>
          <a:bodyPr/>
          <a:lstStyle/>
          <a:p>
            <a:r>
              <a:rPr lang="en-US" sz="3200">
                <a:solidFill>
                  <a:schemeClr val="bg1"/>
                </a:solidFill>
                <a:effectLst>
                  <a:outerShdw blurRad="38100" dist="38100" dir="2700000" algn="tl">
                    <a:srgbClr val="C0C0C0"/>
                  </a:outerShdw>
                </a:effectLst>
                <a:latin typeface="Crud" pitchFamily="2" charset="0"/>
              </a:rPr>
              <a:t>10.  A penny dropped from a skyscraper can kill a pedestrian below</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A. Confirmed</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B. Busted</a:t>
            </a:r>
          </a:p>
        </p:txBody>
      </p:sp>
      <p:pic>
        <p:nvPicPr>
          <p:cNvPr id="37891" name="Picture 3" descr="pen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685801"/>
            <a:ext cx="13716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skyscr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202" y="1053353"/>
            <a:ext cx="2763837"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197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438400" y="685800"/>
            <a:ext cx="3657600" cy="5486400"/>
          </a:xfrm>
        </p:spPr>
        <p:txBody>
          <a:bodyPr/>
          <a:lstStyle/>
          <a:p>
            <a:r>
              <a:rPr lang="en-US" sz="3200">
                <a:solidFill>
                  <a:schemeClr val="bg1"/>
                </a:solidFill>
                <a:effectLst>
                  <a:outerShdw blurRad="38100" dist="38100" dir="2700000" algn="tl">
                    <a:srgbClr val="C0C0C0"/>
                  </a:outerShdw>
                </a:effectLst>
                <a:latin typeface="Crud" pitchFamily="2" charset="0"/>
              </a:rPr>
              <a:t>10.  A penny dropped from a skyscraper can kill a pedestrian below</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A. Confirmed</a:t>
            </a:r>
            <a:br>
              <a:rPr lang="en-US" sz="3200">
                <a:solidFill>
                  <a:schemeClr val="bg1"/>
                </a:solidFill>
                <a:effectLst>
                  <a:outerShdw blurRad="38100" dist="38100" dir="2700000" algn="tl">
                    <a:srgbClr val="C0C0C0"/>
                  </a:outerShdw>
                </a:effectLst>
                <a:latin typeface="Crud" pitchFamily="2" charset="0"/>
              </a:rPr>
            </a:br>
            <a:r>
              <a:rPr lang="en-US" sz="3200">
                <a:solidFill>
                  <a:schemeClr val="bg1"/>
                </a:solidFill>
                <a:effectLst>
                  <a:outerShdw blurRad="38100" dist="38100" dir="2700000" algn="tl">
                    <a:srgbClr val="C0C0C0"/>
                  </a:outerShdw>
                </a:effectLst>
                <a:latin typeface="Crud" pitchFamily="2" charset="0"/>
              </a:rPr>
              <a:t>B. Busted</a:t>
            </a:r>
          </a:p>
        </p:txBody>
      </p:sp>
      <p:pic>
        <p:nvPicPr>
          <p:cNvPr id="38915" name="Picture 3" descr="pen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685801"/>
            <a:ext cx="13716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skyscr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14" y="2057400"/>
            <a:ext cx="2763837" cy="409575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bustedpla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318" y="3939989"/>
            <a:ext cx="4478338"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7744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38400" y="685800"/>
            <a:ext cx="7091082" cy="5486400"/>
          </a:xfrm>
        </p:spPr>
        <p:txBody>
          <a:bodyPr/>
          <a:lstStyle/>
          <a:p>
            <a:r>
              <a:rPr lang="en-US" sz="6000" dirty="0">
                <a:solidFill>
                  <a:schemeClr val="bg1"/>
                </a:solidFill>
                <a:effectLst>
                  <a:outerShdw blurRad="38100" dist="38100" dir="2700000" algn="tl">
                    <a:srgbClr val="C0C0C0"/>
                  </a:outerShdw>
                </a:effectLst>
                <a:latin typeface="Crud" pitchFamily="2" charset="0"/>
              </a:rPr>
              <a:t>TIE BREAKER…</a:t>
            </a:r>
          </a:p>
        </p:txBody>
      </p:sp>
    </p:spTree>
    <p:extLst>
      <p:ext uri="{BB962C8B-B14F-4D97-AF65-F5344CB8AC3E}">
        <p14:creationId xmlns:p14="http://schemas.microsoft.com/office/powerpoint/2010/main" val="220512370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BONUS:</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Toast </a:t>
            </a:r>
            <a:r>
              <a:rPr lang="en-US" sz="3200" dirty="0" smtClean="0">
                <a:solidFill>
                  <a:schemeClr val="bg1"/>
                </a:solidFill>
                <a:effectLst>
                  <a:outerShdw blurRad="38100" dist="38100" dir="2700000" algn="tl">
                    <a:srgbClr val="C0C0C0"/>
                  </a:outerShdw>
                </a:effectLst>
                <a:latin typeface="Crud" pitchFamily="2" charset="0"/>
              </a:rPr>
              <a:t>always </a:t>
            </a:r>
            <a:br>
              <a:rPr lang="en-US" sz="3200" dirty="0" smtClean="0">
                <a:solidFill>
                  <a:schemeClr val="bg1"/>
                </a:solidFill>
                <a:effectLst>
                  <a:outerShdw blurRad="38100" dist="38100" dir="2700000" algn="tl">
                    <a:srgbClr val="C0C0C0"/>
                  </a:outerShdw>
                </a:effectLst>
                <a:latin typeface="Crud" pitchFamily="2" charset="0"/>
              </a:rPr>
            </a:br>
            <a:r>
              <a:rPr lang="en-US" sz="3200" dirty="0" smtClean="0">
                <a:solidFill>
                  <a:schemeClr val="bg1"/>
                </a:solidFill>
                <a:effectLst>
                  <a:outerShdw blurRad="38100" dist="38100" dir="2700000" algn="tl">
                    <a:srgbClr val="C0C0C0"/>
                  </a:outerShdw>
                </a:effectLst>
                <a:latin typeface="Crud" pitchFamily="2" charset="0"/>
              </a:rPr>
              <a:t>lands </a:t>
            </a:r>
            <a:r>
              <a:rPr lang="en-US" sz="3200" dirty="0">
                <a:solidFill>
                  <a:schemeClr val="bg1"/>
                </a:solidFill>
                <a:effectLst>
                  <a:outerShdw blurRad="38100" dist="38100" dir="2700000" algn="tl">
                    <a:srgbClr val="C0C0C0"/>
                  </a:outerShdw>
                </a:effectLst>
                <a:latin typeface="Crud" pitchFamily="2" charset="0"/>
              </a:rPr>
              <a:t>buttered </a:t>
            </a:r>
            <a:r>
              <a:rPr lang="en-US" sz="3200" dirty="0" smtClean="0">
                <a:solidFill>
                  <a:schemeClr val="bg1"/>
                </a:solidFill>
                <a:effectLst>
                  <a:outerShdw blurRad="38100" dist="38100" dir="2700000" algn="tl">
                    <a:srgbClr val="C0C0C0"/>
                  </a:outerShdw>
                </a:effectLst>
                <a:latin typeface="Crud" pitchFamily="2" charset="0"/>
              </a:rPr>
              <a:t/>
            </a:r>
            <a:br>
              <a:rPr lang="en-US" sz="3200" dirty="0" smtClean="0">
                <a:solidFill>
                  <a:schemeClr val="bg1"/>
                </a:solidFill>
                <a:effectLst>
                  <a:outerShdw blurRad="38100" dist="38100" dir="2700000" algn="tl">
                    <a:srgbClr val="C0C0C0"/>
                  </a:outerShdw>
                </a:effectLst>
                <a:latin typeface="Crud" pitchFamily="2" charset="0"/>
              </a:rPr>
            </a:br>
            <a:r>
              <a:rPr lang="en-US" sz="3200" dirty="0" smtClean="0">
                <a:solidFill>
                  <a:schemeClr val="bg1"/>
                </a:solidFill>
                <a:effectLst>
                  <a:outerShdw blurRad="38100" dist="38100" dir="2700000" algn="tl">
                    <a:srgbClr val="C0C0C0"/>
                  </a:outerShdw>
                </a:effectLst>
                <a:latin typeface="Crud" pitchFamily="2" charset="0"/>
              </a:rPr>
              <a:t>side </a:t>
            </a:r>
            <a:r>
              <a:rPr lang="en-US" sz="3200" dirty="0">
                <a:solidFill>
                  <a:schemeClr val="bg1"/>
                </a:solidFill>
                <a:effectLst>
                  <a:outerShdw blurRad="38100" dist="38100" dir="2700000" algn="tl">
                    <a:srgbClr val="C0C0C0"/>
                  </a:outerShdw>
                </a:effectLst>
                <a:latin typeface="Crud" pitchFamily="2" charset="0"/>
              </a:rPr>
              <a:t>down </a:t>
            </a:r>
            <a:r>
              <a:rPr lang="en-US" sz="3200" dirty="0" smtClean="0">
                <a:solidFill>
                  <a:schemeClr val="bg1"/>
                </a:solidFill>
                <a:effectLst>
                  <a:outerShdw blurRad="38100" dist="38100" dir="2700000" algn="tl">
                    <a:srgbClr val="C0C0C0"/>
                  </a:outerShdw>
                </a:effectLst>
                <a:latin typeface="Crud" pitchFamily="2" charset="0"/>
              </a:rPr>
              <a:t/>
            </a:r>
            <a:br>
              <a:rPr lang="en-US" sz="3200" dirty="0" smtClean="0">
                <a:solidFill>
                  <a:schemeClr val="bg1"/>
                </a:solidFill>
                <a:effectLst>
                  <a:outerShdw blurRad="38100" dist="38100" dir="2700000" algn="tl">
                    <a:srgbClr val="C0C0C0"/>
                  </a:outerShdw>
                </a:effectLst>
                <a:latin typeface="Crud" pitchFamily="2" charset="0"/>
              </a:rPr>
            </a:br>
            <a:r>
              <a:rPr lang="en-US" sz="3200" dirty="0" smtClean="0">
                <a:solidFill>
                  <a:schemeClr val="bg1"/>
                </a:solidFill>
                <a:effectLst>
                  <a:outerShdw blurRad="38100" dist="38100" dir="2700000" algn="tl">
                    <a:srgbClr val="C0C0C0"/>
                  </a:outerShdw>
                </a:effectLst>
                <a:latin typeface="Crud" pitchFamily="2" charset="0"/>
              </a:rPr>
              <a:t>when </a:t>
            </a:r>
            <a:r>
              <a:rPr lang="en-US" sz="3200" dirty="0">
                <a:solidFill>
                  <a:schemeClr val="bg1"/>
                </a:solidFill>
                <a:effectLst>
                  <a:outerShdw blurRad="38100" dist="38100" dir="2700000" algn="tl">
                    <a:srgbClr val="C0C0C0"/>
                  </a:outerShdw>
                </a:effectLst>
                <a:latin typeface="Crud" pitchFamily="2" charset="0"/>
              </a:rPr>
              <a:t>dropped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41989" name="Picture 5" descr="toast w bu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668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powdered toas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0401"/>
            <a:ext cx="3810000" cy="295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5038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BONUS:</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Toast </a:t>
            </a:r>
            <a:r>
              <a:rPr lang="en-US" sz="3200" dirty="0" smtClean="0">
                <a:solidFill>
                  <a:schemeClr val="bg1"/>
                </a:solidFill>
                <a:effectLst>
                  <a:outerShdw blurRad="38100" dist="38100" dir="2700000" algn="tl">
                    <a:srgbClr val="C0C0C0"/>
                  </a:outerShdw>
                </a:effectLst>
                <a:latin typeface="Crud" pitchFamily="2" charset="0"/>
              </a:rPr>
              <a:t>always </a:t>
            </a:r>
            <a:br>
              <a:rPr lang="en-US" sz="3200" dirty="0" smtClean="0">
                <a:solidFill>
                  <a:schemeClr val="bg1"/>
                </a:solidFill>
                <a:effectLst>
                  <a:outerShdw blurRad="38100" dist="38100" dir="2700000" algn="tl">
                    <a:srgbClr val="C0C0C0"/>
                  </a:outerShdw>
                </a:effectLst>
                <a:latin typeface="Crud" pitchFamily="2" charset="0"/>
              </a:rPr>
            </a:br>
            <a:r>
              <a:rPr lang="en-US" sz="3200" dirty="0" smtClean="0">
                <a:solidFill>
                  <a:schemeClr val="bg1"/>
                </a:solidFill>
                <a:effectLst>
                  <a:outerShdw blurRad="38100" dist="38100" dir="2700000" algn="tl">
                    <a:srgbClr val="C0C0C0"/>
                  </a:outerShdw>
                </a:effectLst>
                <a:latin typeface="Crud" pitchFamily="2" charset="0"/>
              </a:rPr>
              <a:t>lands </a:t>
            </a:r>
            <a:r>
              <a:rPr lang="en-US" sz="3200" dirty="0">
                <a:solidFill>
                  <a:schemeClr val="bg1"/>
                </a:solidFill>
                <a:effectLst>
                  <a:outerShdw blurRad="38100" dist="38100" dir="2700000" algn="tl">
                    <a:srgbClr val="C0C0C0"/>
                  </a:outerShdw>
                </a:effectLst>
                <a:latin typeface="Crud" pitchFamily="2" charset="0"/>
              </a:rPr>
              <a:t>buttered </a:t>
            </a:r>
            <a:r>
              <a:rPr lang="en-US" sz="3200" dirty="0" smtClean="0">
                <a:solidFill>
                  <a:schemeClr val="bg1"/>
                </a:solidFill>
                <a:effectLst>
                  <a:outerShdw blurRad="38100" dist="38100" dir="2700000" algn="tl">
                    <a:srgbClr val="C0C0C0"/>
                  </a:outerShdw>
                </a:effectLst>
                <a:latin typeface="Crud" pitchFamily="2" charset="0"/>
              </a:rPr>
              <a:t/>
            </a:r>
            <a:br>
              <a:rPr lang="en-US" sz="3200" dirty="0" smtClean="0">
                <a:solidFill>
                  <a:schemeClr val="bg1"/>
                </a:solidFill>
                <a:effectLst>
                  <a:outerShdw blurRad="38100" dist="38100" dir="2700000" algn="tl">
                    <a:srgbClr val="C0C0C0"/>
                  </a:outerShdw>
                </a:effectLst>
                <a:latin typeface="Crud" pitchFamily="2" charset="0"/>
              </a:rPr>
            </a:br>
            <a:r>
              <a:rPr lang="en-US" sz="3200" dirty="0" smtClean="0">
                <a:solidFill>
                  <a:schemeClr val="bg1"/>
                </a:solidFill>
                <a:effectLst>
                  <a:outerShdw blurRad="38100" dist="38100" dir="2700000" algn="tl">
                    <a:srgbClr val="C0C0C0"/>
                  </a:outerShdw>
                </a:effectLst>
                <a:latin typeface="Crud" pitchFamily="2" charset="0"/>
              </a:rPr>
              <a:t>side </a:t>
            </a:r>
            <a:r>
              <a:rPr lang="en-US" sz="3200" dirty="0">
                <a:solidFill>
                  <a:schemeClr val="bg1"/>
                </a:solidFill>
                <a:effectLst>
                  <a:outerShdw blurRad="38100" dist="38100" dir="2700000" algn="tl">
                    <a:srgbClr val="C0C0C0"/>
                  </a:outerShdw>
                </a:effectLst>
                <a:latin typeface="Crud" pitchFamily="2" charset="0"/>
              </a:rPr>
              <a:t>down </a:t>
            </a:r>
            <a:r>
              <a:rPr lang="en-US" sz="3200" dirty="0" smtClean="0">
                <a:solidFill>
                  <a:schemeClr val="bg1"/>
                </a:solidFill>
                <a:effectLst>
                  <a:outerShdw blurRad="38100" dist="38100" dir="2700000" algn="tl">
                    <a:srgbClr val="C0C0C0"/>
                  </a:outerShdw>
                </a:effectLst>
                <a:latin typeface="Crud" pitchFamily="2" charset="0"/>
              </a:rPr>
              <a:t/>
            </a:r>
            <a:br>
              <a:rPr lang="en-US" sz="3200" dirty="0" smtClean="0">
                <a:solidFill>
                  <a:schemeClr val="bg1"/>
                </a:solidFill>
                <a:effectLst>
                  <a:outerShdw blurRad="38100" dist="38100" dir="2700000" algn="tl">
                    <a:srgbClr val="C0C0C0"/>
                  </a:outerShdw>
                </a:effectLst>
                <a:latin typeface="Crud" pitchFamily="2" charset="0"/>
              </a:rPr>
            </a:br>
            <a:r>
              <a:rPr lang="en-US" sz="3200" dirty="0" smtClean="0">
                <a:solidFill>
                  <a:schemeClr val="bg1"/>
                </a:solidFill>
                <a:effectLst>
                  <a:outerShdw blurRad="38100" dist="38100" dir="2700000" algn="tl">
                    <a:srgbClr val="C0C0C0"/>
                  </a:outerShdw>
                </a:effectLst>
                <a:latin typeface="Crud" pitchFamily="2" charset="0"/>
              </a:rPr>
              <a:t>when </a:t>
            </a:r>
            <a:r>
              <a:rPr lang="en-US" sz="3200" dirty="0">
                <a:solidFill>
                  <a:schemeClr val="bg1"/>
                </a:solidFill>
                <a:effectLst>
                  <a:outerShdw blurRad="38100" dist="38100" dir="2700000" algn="tl">
                    <a:srgbClr val="C0C0C0"/>
                  </a:outerShdw>
                </a:effectLst>
                <a:latin typeface="Crud" pitchFamily="2" charset="0"/>
              </a:rPr>
              <a:t>dropped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43011" name="Picture 3" descr="toast w bu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668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powdered toas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0401"/>
            <a:ext cx="3810000" cy="2955925"/>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bustedpla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343401"/>
            <a:ext cx="4478338"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6744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6423" y="1219200"/>
            <a:ext cx="9233647" cy="4154984"/>
          </a:xfrm>
          <a:prstGeom prst="rect">
            <a:avLst/>
          </a:prstGeom>
          <a:noFill/>
        </p:spPr>
        <p:txBody>
          <a:bodyPr wrap="square" rtlCol="0">
            <a:spAutoFit/>
          </a:bodyPr>
          <a:lstStyle/>
          <a:p>
            <a:pPr algn="ctr"/>
            <a:r>
              <a:rPr lang="en-US" sz="88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WHERE ARE </a:t>
            </a:r>
          </a:p>
          <a:p>
            <a:pPr algn="ctr"/>
            <a:r>
              <a:rPr lang="en-US" sz="88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YOU SEEKING FULFILLMENT?</a:t>
            </a:r>
            <a:endParaRPr lang="en-US" sz="88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926248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pload.wikimedia.org/wikipedia/commons/4/4f/Heath_Led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845127"/>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busybuzzblogging.com/wp-content/uploads/2010/07/Lindsay-Lohan-Jail-Sentence-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845127"/>
            <a:ext cx="182985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superiorpics.com/wenn_album/Charlie_Sheen_-_TV_Lawsuit/charlie_sheen_001_0415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845127"/>
            <a:ext cx="167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img.mi9.com/female-celebrities/5060/whitney-houston_1920x1200_9588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05800" y="845127"/>
            <a:ext cx="176021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hecklerspray.com/wp-content/uploads/2008/01/miley-cyrus-biography-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1" y="2564733"/>
            <a:ext cx="1828800" cy="178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images.sodahead.com/polls/000009706/polls_2007_06_07T134543Z_01_NOOTR_RTRIDSP_2_OUKEN_UK_HILTON_PRISON.jpg_0813_541602.jpeg_answer_3_xlarge.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1" y="2597727"/>
            <a:ext cx="1829858" cy="178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curt.vg/blog/wp-content/uploads/2008/05/amywinehouse_before_after_drugs.jpg"/>
          <p:cNvPicPr>
            <a:picLocks noChangeAspect="1" noChangeArrowheads="1"/>
          </p:cNvPicPr>
          <p:nvPr/>
        </p:nvPicPr>
        <p:blipFill rotWithShape="1">
          <a:blip r:embed="rId8">
            <a:extLst>
              <a:ext uri="{28A0092B-C50C-407E-A947-70E740481C1C}">
                <a14:useLocalDpi xmlns:a14="http://schemas.microsoft.com/office/drawing/2010/main" val="0"/>
              </a:ext>
            </a:extLst>
          </a:blip>
          <a:srcRect t="13851" r="52763" b="11363"/>
          <a:stretch/>
        </p:blipFill>
        <p:spPr bwMode="auto">
          <a:xfrm>
            <a:off x="6273269" y="2597728"/>
            <a:ext cx="1727733" cy="178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cdn03.cdn.socialitelife.com/wp-content/uploads/2011/01/owen-wilson-01152011-0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7402" y="4578928"/>
            <a:ext cx="18288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ts3.mm.bing.net/th?id=I4997246655595290&amp;pid=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1" y="4578925"/>
            <a:ext cx="16764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tlantablackstar.com/wp-content/uploads/2012/05/robin-william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4010" y="4578925"/>
            <a:ext cx="1896849" cy="16002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leinsfeux.org/wp-content/uploads/2014/05/Philip-Seymour-Hoffma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54524" y="2597727"/>
            <a:ext cx="1811495" cy="18395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Britney spears"/>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9257"/>
          <a:stretch/>
        </p:blipFill>
        <p:spPr bwMode="auto">
          <a:xfrm flipH="1">
            <a:off x="8264322" y="4578925"/>
            <a:ext cx="1801696" cy="16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03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dev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951" y="908151"/>
            <a:ext cx="6773973" cy="508048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92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2362200" y="685800"/>
            <a:ext cx="7391400" cy="5486400"/>
          </a:xfrm>
          <a:solidFill>
            <a:schemeClr val="tx1">
              <a:alpha val="50000"/>
            </a:schemeClr>
          </a:solidFill>
        </p:spPr>
        <p:txBody>
          <a:bodyPr/>
          <a:lstStyle/>
          <a:p>
            <a:r>
              <a:rPr lang="en-US" dirty="0">
                <a:solidFill>
                  <a:schemeClr val="bg1"/>
                </a:solidFill>
                <a:effectLst>
                  <a:outerShdw blurRad="38100" dist="38100" dir="2700000" algn="tl">
                    <a:srgbClr val="808080"/>
                  </a:outerShdw>
                </a:effectLst>
                <a:latin typeface="crayon" pitchFamily="2" charset="0"/>
              </a:rPr>
              <a:t>Are you as smart as Ryan and Jaime?  Can you spot what is true (CONFIRMED) or what is FALSE (</a:t>
            </a:r>
            <a:r>
              <a:rPr lang="en-US" dirty="0" smtClean="0">
                <a:solidFill>
                  <a:schemeClr val="bg1"/>
                </a:solidFill>
                <a:effectLst>
                  <a:outerShdw blurRad="38100" dist="38100" dir="2700000" algn="tl">
                    <a:srgbClr val="808080"/>
                  </a:outerShdw>
                </a:effectLst>
                <a:latin typeface="crayon" pitchFamily="2" charset="0"/>
              </a:rPr>
              <a:t>BUSTED)?</a:t>
            </a:r>
            <a:r>
              <a:rPr lang="en-US" dirty="0">
                <a:solidFill>
                  <a:schemeClr val="bg1"/>
                </a:solidFill>
                <a:effectLst>
                  <a:outerShdw blurRad="38100" dist="38100" dir="2700000" algn="tl">
                    <a:srgbClr val="808080"/>
                  </a:outerShdw>
                </a:effectLst>
                <a:latin typeface="crayon" pitchFamily="2" charset="0"/>
              </a:rPr>
              <a:t/>
            </a:r>
            <a:br>
              <a:rPr lang="en-US" dirty="0">
                <a:solidFill>
                  <a:schemeClr val="bg1"/>
                </a:solidFill>
                <a:effectLst>
                  <a:outerShdw blurRad="38100" dist="38100" dir="2700000" algn="tl">
                    <a:srgbClr val="808080"/>
                  </a:outerShdw>
                </a:effectLst>
                <a:latin typeface="crayon" pitchFamily="2" charset="0"/>
              </a:rPr>
            </a:br>
            <a:r>
              <a:rPr lang="en-US" dirty="0">
                <a:solidFill>
                  <a:schemeClr val="bg1"/>
                </a:solidFill>
                <a:effectLst>
                  <a:outerShdw blurRad="38100" dist="38100" dir="2700000" algn="tl">
                    <a:srgbClr val="808080"/>
                  </a:outerShdw>
                </a:effectLst>
                <a:latin typeface="crayon" pitchFamily="2" charset="0"/>
              </a:rPr>
              <a:t/>
            </a:r>
            <a:br>
              <a:rPr lang="en-US" dirty="0">
                <a:solidFill>
                  <a:schemeClr val="bg1"/>
                </a:solidFill>
                <a:effectLst>
                  <a:outerShdw blurRad="38100" dist="38100" dir="2700000" algn="tl">
                    <a:srgbClr val="808080"/>
                  </a:outerShdw>
                </a:effectLst>
                <a:latin typeface="crayon" pitchFamily="2" charset="0"/>
              </a:rPr>
            </a:br>
            <a:r>
              <a:rPr lang="en-US" dirty="0">
                <a:solidFill>
                  <a:schemeClr val="bg1"/>
                </a:solidFill>
                <a:effectLst>
                  <a:outerShdw blurRad="38100" dist="38100" dir="2700000" algn="tl">
                    <a:srgbClr val="808080"/>
                  </a:outerShdw>
                </a:effectLst>
                <a:latin typeface="crayon" pitchFamily="2" charset="0"/>
              </a:rPr>
              <a:t/>
            </a:r>
            <a:br>
              <a:rPr lang="en-US" dirty="0">
                <a:solidFill>
                  <a:schemeClr val="bg1"/>
                </a:solidFill>
                <a:effectLst>
                  <a:outerShdw blurRad="38100" dist="38100" dir="2700000" algn="tl">
                    <a:srgbClr val="808080"/>
                  </a:outerShdw>
                </a:effectLst>
                <a:latin typeface="crayon" pitchFamily="2" charset="0"/>
              </a:rPr>
            </a:br>
            <a:endParaRPr lang="en-US" dirty="0">
              <a:solidFill>
                <a:schemeClr val="bg1"/>
              </a:solidFill>
              <a:effectLst>
                <a:outerShdw blurRad="38100" dist="38100" dir="2700000" algn="tl">
                  <a:srgbClr val="808080"/>
                </a:outerShdw>
              </a:effectLst>
              <a:latin typeface="crayon" pitchFamily="2" charset="0"/>
            </a:endParaRPr>
          </a:p>
        </p:txBody>
      </p:sp>
    </p:spTree>
    <p:extLst>
      <p:ext uri="{BB962C8B-B14F-4D97-AF65-F5344CB8AC3E}">
        <p14:creationId xmlns:p14="http://schemas.microsoft.com/office/powerpoint/2010/main" val="371138613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dev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951" y="908151"/>
            <a:ext cx="6773973" cy="508048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Image result for cute pup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381" y="1228164"/>
            <a:ext cx="1593882" cy="2155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he devil"/>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49917" l="56375" r="76000">
                        <a14:foregroundMark x1="66063" y1="27833" x2="70313" y2="36500"/>
                        <a14:backgroundMark x1="68250" y1="25750" x2="74875" y2="41417"/>
                      </a14:backgroundRemoval>
                    </a14:imgEffect>
                  </a14:imgLayer>
                </a14:imgProps>
              </a:ext>
              <a:ext uri="{28A0092B-C50C-407E-A947-70E740481C1C}">
                <a14:useLocalDpi xmlns:a14="http://schemas.microsoft.com/office/drawing/2010/main" val="0"/>
              </a:ext>
            </a:extLst>
          </a:blip>
          <a:srcRect/>
          <a:stretch>
            <a:fillRect/>
          </a:stretch>
        </p:blipFill>
        <p:spPr bwMode="auto">
          <a:xfrm>
            <a:off x="2805951" y="908151"/>
            <a:ext cx="6773973" cy="508048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2054" name="Picture 6" descr="Image result for Mountain Dew C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5530" y="995082"/>
            <a:ext cx="1057836" cy="209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497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devil angel of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632" y="923363"/>
            <a:ext cx="5501155" cy="50571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17976" y="1156446"/>
            <a:ext cx="4670611" cy="3939540"/>
          </a:xfrm>
          <a:prstGeom prst="rect">
            <a:avLst/>
          </a:prstGeom>
          <a:noFill/>
        </p:spPr>
        <p:txBody>
          <a:bodyPr wrap="square" rtlCol="0">
            <a:spAutoFit/>
          </a:bodyPr>
          <a:lstStyle/>
          <a:p>
            <a:pPr algn="ctr"/>
            <a:r>
              <a:rPr lang="en-US" sz="50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Even Satan disguises himself as an angel of light.</a:t>
            </a:r>
          </a:p>
          <a:p>
            <a:pPr algn="ctr"/>
            <a:r>
              <a:rPr lang="en-US" sz="50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2 Cor. 11:14</a:t>
            </a:r>
            <a:endParaRPr lang="en-US" sz="5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508094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megamind 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835" y="1174096"/>
            <a:ext cx="10201836" cy="431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621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laise Pas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764" y="961465"/>
            <a:ext cx="8629836" cy="484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823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laise Pascal God sized hole"/>
          <p:cNvPicPr>
            <a:picLocks noChangeAspect="1" noChangeArrowheads="1"/>
          </p:cNvPicPr>
          <p:nvPr/>
        </p:nvPicPr>
        <p:blipFill rotWithShape="1">
          <a:blip r:embed="rId2">
            <a:extLst>
              <a:ext uri="{28A0092B-C50C-407E-A947-70E740481C1C}">
                <a14:useLocalDpi xmlns:a14="http://schemas.microsoft.com/office/drawing/2010/main" val="0"/>
              </a:ext>
            </a:extLst>
          </a:blip>
          <a:srcRect t="7952" b="20986"/>
          <a:stretch/>
        </p:blipFill>
        <p:spPr bwMode="auto">
          <a:xfrm>
            <a:off x="1383740" y="1013012"/>
            <a:ext cx="9525000" cy="469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20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rying to fill a god-sized 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080" y="848565"/>
            <a:ext cx="5761131" cy="522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2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53" y="1922494"/>
            <a:ext cx="10847294" cy="2862322"/>
          </a:xfrm>
          <a:prstGeom prst="rect">
            <a:avLst/>
          </a:prstGeom>
        </p:spPr>
        <p:txBody>
          <a:bodyPr wrap="square">
            <a:spAutoFit/>
          </a:bodyPr>
          <a:lstStyle/>
          <a:p>
            <a:pPr algn="ctr"/>
            <a:r>
              <a:rPr lang="en-US" sz="60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For everyone has sinned; we all fall short of God’s glorious standard. </a:t>
            </a:r>
            <a:r>
              <a:rPr lang="en-US" sz="6000" b="1"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Romans 3:23</a:t>
            </a:r>
            <a:endParaRPr lang="en-US" sz="6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522183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53" y="1151529"/>
            <a:ext cx="10847294" cy="4708981"/>
          </a:xfrm>
          <a:prstGeom prst="rect">
            <a:avLst/>
          </a:prstGeom>
        </p:spPr>
        <p:txBody>
          <a:bodyPr wrap="square">
            <a:spAutoFit/>
          </a:bodyPr>
          <a:lstStyle/>
          <a:p>
            <a:pPr algn="ctr"/>
            <a:r>
              <a:rPr lang="en-US" sz="60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For the wages of sin is death, but the free gift of God is eternal life through Christ Jesus our Lord. </a:t>
            </a:r>
          </a:p>
          <a:p>
            <a:pPr algn="ctr"/>
            <a:r>
              <a:rPr lang="en-US" sz="60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Romans 6:23</a:t>
            </a:r>
            <a:endParaRPr lang="en-US" sz="6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462640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53" y="1151529"/>
            <a:ext cx="10847294" cy="4524315"/>
          </a:xfrm>
          <a:prstGeom prst="rect">
            <a:avLst/>
          </a:prstGeom>
        </p:spPr>
        <p:txBody>
          <a:bodyPr wrap="square">
            <a:spAutoFit/>
          </a:bodyPr>
          <a:lstStyle/>
          <a:p>
            <a:pPr algn="ctr"/>
            <a:r>
              <a:rPr lang="en-US" sz="32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There was a man named Nicodemus, a Jewish religious leader who was a Pharisee. After dark one evening, he came to speak with Jesus. “Rabbi,” he said, “we all know that God has sent you to teach us. Your miraculous signs are evidence that God is with you.”</a:t>
            </a:r>
          </a:p>
          <a:p>
            <a:pPr algn="ctr"/>
            <a:endParaRPr lang="en-US" sz="32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en-US" sz="32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Jesus replied, “I tell you the truth, unless you are born </a:t>
            </a:r>
            <a:r>
              <a:rPr lang="en-US" sz="3200" b="1" i="0" dirty="0" err="1"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again,you</a:t>
            </a:r>
            <a:r>
              <a:rPr lang="en-US" sz="32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cannot see the Kingdom of God.”</a:t>
            </a:r>
          </a:p>
          <a:p>
            <a:pPr algn="ctr"/>
            <a:r>
              <a:rPr lang="en-US" sz="3200" b="1"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JOHN 3:1-3</a:t>
            </a:r>
            <a:endParaRPr lang="en-US" sz="32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239697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53" y="1151529"/>
            <a:ext cx="10847294" cy="4708981"/>
          </a:xfrm>
          <a:prstGeom prst="rect">
            <a:avLst/>
          </a:prstGeom>
        </p:spPr>
        <p:txBody>
          <a:bodyPr wrap="square">
            <a:spAutoFit/>
          </a:bodyPr>
          <a:lstStyle/>
          <a:p>
            <a:pPr algn="ctr"/>
            <a:r>
              <a:rPr lang="en-US" sz="60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Jesus told him, “I am the way, the truth, and the life. No one can come to the Father except through me.”</a:t>
            </a:r>
          </a:p>
          <a:p>
            <a:pPr algn="ctr"/>
            <a:r>
              <a:rPr lang="en-US" sz="6000" b="1"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John 14:6</a:t>
            </a:r>
            <a:endParaRPr lang="en-US" sz="6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37172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1.  A person can beat police radar by hanging CDs from the rearview mirror.</a:t>
            </a:r>
            <a:r>
              <a:rPr lang="en-US" sz="3600" dirty="0">
                <a:solidFill>
                  <a:schemeClr val="bg1"/>
                </a:solidFill>
                <a:effectLst>
                  <a:outerShdw blurRad="38100" dist="38100" dir="2700000" algn="tl">
                    <a:srgbClr val="C0C0C0"/>
                  </a:outerShdw>
                </a:effectLst>
                <a:latin typeface="Crud" pitchFamily="2" charset="0"/>
              </a:rPr>
              <a:t/>
            </a:r>
            <a:br>
              <a:rPr lang="en-US" sz="3600" dirty="0">
                <a:solidFill>
                  <a:schemeClr val="bg1"/>
                </a:solidFill>
                <a:effectLst>
                  <a:outerShdw blurRad="38100" dist="38100" dir="2700000" algn="tl">
                    <a:srgbClr val="C0C0C0"/>
                  </a:outerShdw>
                </a:effectLst>
                <a:latin typeface="Crud" pitchFamily="2" charset="0"/>
              </a:rPr>
            </a:br>
            <a:r>
              <a:rPr lang="en-US" sz="3600" dirty="0">
                <a:solidFill>
                  <a:schemeClr val="bg1"/>
                </a:solidFill>
                <a:effectLst>
                  <a:outerShdw blurRad="38100" dist="38100" dir="2700000" algn="tl">
                    <a:srgbClr val="C0C0C0"/>
                  </a:outerShdw>
                </a:effectLst>
                <a:latin typeface="Crud" pitchFamily="2" charset="0"/>
              </a:rPr>
              <a:t/>
            </a:r>
            <a:br>
              <a:rPr lang="en-US" sz="3600" dirty="0">
                <a:solidFill>
                  <a:schemeClr val="bg1"/>
                </a:solidFill>
                <a:effectLst>
                  <a:outerShdw blurRad="38100" dist="38100" dir="2700000" algn="tl">
                    <a:srgbClr val="C0C0C0"/>
                  </a:outerShdw>
                </a:effectLst>
                <a:latin typeface="Crud" pitchFamily="2" charset="0"/>
              </a:rPr>
            </a:br>
            <a:r>
              <a:rPr lang="en-US" sz="3600" dirty="0">
                <a:solidFill>
                  <a:schemeClr val="bg1"/>
                </a:solidFill>
                <a:effectLst>
                  <a:outerShdw blurRad="38100" dist="38100" dir="2700000" algn="tl">
                    <a:srgbClr val="C0C0C0"/>
                  </a:outerShdw>
                </a:effectLst>
                <a:latin typeface="Crud" pitchFamily="2" charset="0"/>
              </a:rPr>
              <a:t>A. Confirmed</a:t>
            </a:r>
            <a:br>
              <a:rPr lang="en-US" sz="3600" dirty="0">
                <a:solidFill>
                  <a:schemeClr val="bg1"/>
                </a:solidFill>
                <a:effectLst>
                  <a:outerShdw blurRad="38100" dist="38100" dir="2700000" algn="tl">
                    <a:srgbClr val="C0C0C0"/>
                  </a:outerShdw>
                </a:effectLst>
                <a:latin typeface="Crud" pitchFamily="2" charset="0"/>
              </a:rPr>
            </a:br>
            <a:r>
              <a:rPr lang="en-US" sz="3600" dirty="0">
                <a:solidFill>
                  <a:schemeClr val="bg1"/>
                </a:solidFill>
                <a:effectLst>
                  <a:outerShdw blurRad="38100" dist="38100" dir="2700000" algn="tl">
                    <a:srgbClr val="C0C0C0"/>
                  </a:outerShdw>
                </a:effectLst>
                <a:latin typeface="Crud" pitchFamily="2" charset="0"/>
              </a:rPr>
              <a:t>B. Busted</a:t>
            </a:r>
          </a:p>
        </p:txBody>
      </p:sp>
      <p:pic>
        <p:nvPicPr>
          <p:cNvPr id="18435" name="Picture 3" descr="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685800"/>
            <a:ext cx="366077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0720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024" y="1008093"/>
            <a:ext cx="10847294" cy="4524315"/>
          </a:xfrm>
          <a:prstGeom prst="rect">
            <a:avLst/>
          </a:prstGeom>
        </p:spPr>
        <p:txBody>
          <a:bodyPr wrap="square">
            <a:spAutoFit/>
          </a:bodyPr>
          <a:lstStyle/>
          <a:p>
            <a:pPr algn="ctr"/>
            <a:r>
              <a:rPr lang="en-US" sz="48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So where are you in your relationship with Jesus? </a:t>
            </a:r>
          </a:p>
          <a:p>
            <a:pPr algn="ctr"/>
            <a:endParaRPr lang="en-US" sz="4800" b="1" dirty="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en-US" sz="4800" b="1" i="0" dirty="0" smtClean="0">
                <a:solidFill>
                  <a:srgbClr val="0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Is He where you run to for satisfaction and fullness, or are you looking in all the wrong places?</a:t>
            </a:r>
            <a:endParaRPr lang="en-US" sz="48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92229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1.  A person can beat police radar by hanging CDs from the rearview mirror.</a:t>
            </a:r>
            <a:r>
              <a:rPr lang="en-US" sz="3600" dirty="0">
                <a:solidFill>
                  <a:schemeClr val="bg1"/>
                </a:solidFill>
                <a:effectLst>
                  <a:outerShdw blurRad="38100" dist="38100" dir="2700000" algn="tl">
                    <a:srgbClr val="C0C0C0"/>
                  </a:outerShdw>
                </a:effectLst>
                <a:latin typeface="Crud" pitchFamily="2" charset="0"/>
              </a:rPr>
              <a:t/>
            </a:r>
            <a:br>
              <a:rPr lang="en-US" sz="3600" dirty="0">
                <a:solidFill>
                  <a:schemeClr val="bg1"/>
                </a:solidFill>
                <a:effectLst>
                  <a:outerShdw blurRad="38100" dist="38100" dir="2700000" algn="tl">
                    <a:srgbClr val="C0C0C0"/>
                  </a:outerShdw>
                </a:effectLst>
                <a:latin typeface="Crud" pitchFamily="2" charset="0"/>
              </a:rPr>
            </a:br>
            <a:r>
              <a:rPr lang="en-US" sz="3600" dirty="0">
                <a:solidFill>
                  <a:schemeClr val="bg1"/>
                </a:solidFill>
                <a:effectLst>
                  <a:outerShdw blurRad="38100" dist="38100" dir="2700000" algn="tl">
                    <a:srgbClr val="C0C0C0"/>
                  </a:outerShdw>
                </a:effectLst>
                <a:latin typeface="Crud" pitchFamily="2" charset="0"/>
              </a:rPr>
              <a:t/>
            </a:r>
            <a:br>
              <a:rPr lang="en-US" sz="3600" dirty="0">
                <a:solidFill>
                  <a:schemeClr val="bg1"/>
                </a:solidFill>
                <a:effectLst>
                  <a:outerShdw blurRad="38100" dist="38100" dir="2700000" algn="tl">
                    <a:srgbClr val="C0C0C0"/>
                  </a:outerShdw>
                </a:effectLst>
                <a:latin typeface="Crud" pitchFamily="2" charset="0"/>
              </a:rPr>
            </a:br>
            <a:r>
              <a:rPr lang="en-US" sz="3600" dirty="0">
                <a:solidFill>
                  <a:schemeClr val="bg1"/>
                </a:solidFill>
                <a:effectLst>
                  <a:outerShdw blurRad="38100" dist="38100" dir="2700000" algn="tl">
                    <a:srgbClr val="C0C0C0"/>
                  </a:outerShdw>
                </a:effectLst>
                <a:latin typeface="Crud" pitchFamily="2" charset="0"/>
              </a:rPr>
              <a:t>A. Confirmed</a:t>
            </a:r>
            <a:br>
              <a:rPr lang="en-US" sz="3600" dirty="0">
                <a:solidFill>
                  <a:schemeClr val="bg1"/>
                </a:solidFill>
                <a:effectLst>
                  <a:outerShdw blurRad="38100" dist="38100" dir="2700000" algn="tl">
                    <a:srgbClr val="C0C0C0"/>
                  </a:outerShdw>
                </a:effectLst>
                <a:latin typeface="Crud" pitchFamily="2" charset="0"/>
              </a:rPr>
            </a:br>
            <a:r>
              <a:rPr lang="en-US" sz="3600" dirty="0">
                <a:solidFill>
                  <a:schemeClr val="bg1"/>
                </a:solidFill>
                <a:effectLst>
                  <a:outerShdw blurRad="38100" dist="38100" dir="2700000" algn="tl">
                    <a:srgbClr val="C0C0C0"/>
                  </a:outerShdw>
                </a:effectLst>
                <a:latin typeface="Crud" pitchFamily="2" charset="0"/>
              </a:rPr>
              <a:t>B. Busted</a:t>
            </a:r>
          </a:p>
        </p:txBody>
      </p:sp>
      <p:pic>
        <p:nvPicPr>
          <p:cNvPr id="19459" name="Picture 3" descr="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685800"/>
            <a:ext cx="3660775"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bustedpla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343401"/>
            <a:ext cx="4478338"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3300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2.  Archimedes built a working death ray to ignite Roman vessels</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0483" name="Picture 3" descr="archem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685800"/>
            <a:ext cx="21939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eath 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864" y="2667000"/>
            <a:ext cx="2490787"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063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2.  Archimedes built a working death ray to ignite Roman vessels</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1507" name="Picture 3" descr="archem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685800"/>
            <a:ext cx="21939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death 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864" y="2667000"/>
            <a:ext cx="2490787" cy="34861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bustedpla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343401"/>
            <a:ext cx="4478338"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5932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3.  A person can die by dropping an electrical appliance into their bath water</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2531" name="Picture 3" descr="bathtub11_vz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85800"/>
            <a:ext cx="3646488"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4465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438400" y="685800"/>
            <a:ext cx="3657600" cy="5486400"/>
          </a:xfrm>
        </p:spPr>
        <p:txBody>
          <a:bodyPr/>
          <a:lstStyle/>
          <a:p>
            <a:r>
              <a:rPr lang="en-US" sz="3200" dirty="0">
                <a:solidFill>
                  <a:schemeClr val="bg1"/>
                </a:solidFill>
                <a:effectLst>
                  <a:outerShdw blurRad="38100" dist="38100" dir="2700000" algn="tl">
                    <a:srgbClr val="C0C0C0"/>
                  </a:outerShdw>
                </a:effectLst>
                <a:latin typeface="Crud" pitchFamily="2" charset="0"/>
              </a:rPr>
              <a:t>3.  A person can die by dropping an electrical appliance into their bath water</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A. Confirmed</a:t>
            </a:r>
            <a:br>
              <a:rPr lang="en-US" sz="3200" dirty="0">
                <a:solidFill>
                  <a:schemeClr val="bg1"/>
                </a:solidFill>
                <a:effectLst>
                  <a:outerShdw blurRad="38100" dist="38100" dir="2700000" algn="tl">
                    <a:srgbClr val="C0C0C0"/>
                  </a:outerShdw>
                </a:effectLst>
                <a:latin typeface="Crud" pitchFamily="2" charset="0"/>
              </a:rPr>
            </a:br>
            <a:r>
              <a:rPr lang="en-US" sz="3200" dirty="0">
                <a:solidFill>
                  <a:schemeClr val="bg1"/>
                </a:solidFill>
                <a:effectLst>
                  <a:outerShdw blurRad="38100" dist="38100" dir="2700000" algn="tl">
                    <a:srgbClr val="C0C0C0"/>
                  </a:outerShdw>
                </a:effectLst>
                <a:latin typeface="Crud" pitchFamily="2" charset="0"/>
              </a:rPr>
              <a:t>B. Busted</a:t>
            </a:r>
          </a:p>
        </p:txBody>
      </p:sp>
      <p:pic>
        <p:nvPicPr>
          <p:cNvPr id="23555" name="Picture 3" descr="bathtub11_vz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85800"/>
            <a:ext cx="3646488"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onfi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343400"/>
            <a:ext cx="3657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006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94</TotalTime>
  <Words>522</Words>
  <Application>Microsoft Office PowerPoint</Application>
  <PresentationFormat>Widescreen</PresentationFormat>
  <Paragraphs>40</Paragraphs>
  <Slides>40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Calibri Light</vt:lpstr>
      <vt:lpstr>crayon</vt:lpstr>
      <vt:lpstr>Crud</vt:lpstr>
      <vt:lpstr>MV Boli</vt:lpstr>
      <vt:lpstr>Office Theme</vt:lpstr>
      <vt:lpstr>Default Design</vt:lpstr>
      <vt:lpstr>PowerPoint Presentation</vt:lpstr>
      <vt:lpstr>PowerPoint Presentation</vt:lpstr>
      <vt:lpstr>Are you as smart as Ryan and Jaime?  Can you spot what is true (CONFIRMED) or what is FALSE (BUSTED)?   </vt:lpstr>
      <vt:lpstr>1.  A person can beat police radar by hanging CDs from the rearview mirror.  A. Confirmed B. Busted</vt:lpstr>
      <vt:lpstr>1.  A person can beat police radar by hanging CDs from the rearview mirror.  A. Confirmed B. Busted</vt:lpstr>
      <vt:lpstr>2.  Archimedes built a working death ray to ignite Roman vessels  A. Confirmed B. Busted</vt:lpstr>
      <vt:lpstr>2.  Archimedes built a working death ray to ignite Roman vessels  A. Confirmed B. Busted</vt:lpstr>
      <vt:lpstr>3.  A person can die by dropping an electrical appliance into their bath water  A. Confirmed B. Busted</vt:lpstr>
      <vt:lpstr>3.  A person can die by dropping an electrical appliance into their bath water  A. Confirmed B. Busted</vt:lpstr>
      <vt:lpstr>4.  A can of biscuit dough exploded in a hot car and hit the driver's head  A. Confirmed B. Busted</vt:lpstr>
      <vt:lpstr>4.  A can of biscuit dough exploded in a hot car and hit the driver's head  A. Confirmed B. Busted</vt:lpstr>
      <vt:lpstr>5.  While driving, talking on a cell phone is as dangerous as being drunk  A. Confirmed B. Busted</vt:lpstr>
      <vt:lpstr>5.  While driving, talking on a cell phone is as dangerous as being drunk  A. Confirmed B. Busted</vt:lpstr>
      <vt:lpstr>6.  A house may explode from overuse of bug bombs  A. Confirmed B. Busted</vt:lpstr>
      <vt:lpstr>6.  A house may explode from overuse of bug bombs   A. Confirmed B. Busted</vt:lpstr>
      <vt:lpstr>7.  Lighting a cigarette in a methane gas filled Port-o-Potty can cause an explosion  A. Confirmed B. Busted</vt:lpstr>
      <vt:lpstr>7.  Lighting a cigarette in a methane gas filled Port-o-Potty can cause an explosion  A. Confirmed B. Busted</vt:lpstr>
      <vt:lpstr>8.  Beans and carbonated drinks can cause  flatulence  A. Confirmed B. Busted</vt:lpstr>
      <vt:lpstr>8.  Beans and carbonated drinks can cause  flatulence  A. Confirmed B. Busted</vt:lpstr>
      <vt:lpstr>9.  If picked up within 5 seconds, food dropped on the floor is still clean  A. Confirmed B. Busted</vt:lpstr>
      <vt:lpstr>9.  If picked up within 5 seconds, food dropped on the floor is still clean  A. Confirmed B. Busted</vt:lpstr>
      <vt:lpstr>10.  A penny dropped from a skyscraper can kill a pedestrian below  A. Confirmed B. Busted</vt:lpstr>
      <vt:lpstr>10.  A penny dropped from a skyscraper can kill a pedestrian below  A. Confirmed B. Busted</vt:lpstr>
      <vt:lpstr>TIE BREAKER…</vt:lpstr>
      <vt:lpstr>BONUS: Toast always  lands buttered  side down  when dropped  A. Confirmed B. Busted</vt:lpstr>
      <vt:lpstr>BONUS: Toast always  lands buttered  side down  when dropped  A. Confirmed B. Busted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Musser</dc:creator>
  <cp:lastModifiedBy>Mark Musser</cp:lastModifiedBy>
  <cp:revision>8</cp:revision>
  <dcterms:created xsi:type="dcterms:W3CDTF">2017-09-21T22:29:35Z</dcterms:created>
  <dcterms:modified xsi:type="dcterms:W3CDTF">2017-09-22T00:04:34Z</dcterms:modified>
</cp:coreProperties>
</file>