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34" r:id="rId3"/>
    <p:sldId id="256" r:id="rId4"/>
    <p:sldId id="257" r:id="rId5"/>
    <p:sldId id="258" r:id="rId6"/>
    <p:sldId id="271" r:id="rId7"/>
    <p:sldId id="270" r:id="rId8"/>
    <p:sldId id="272" r:id="rId9"/>
    <p:sldId id="281" r:id="rId10"/>
    <p:sldId id="273" r:id="rId11"/>
    <p:sldId id="282" r:id="rId12"/>
    <p:sldId id="274" r:id="rId13"/>
    <p:sldId id="283" r:id="rId14"/>
    <p:sldId id="275" r:id="rId15"/>
    <p:sldId id="284" r:id="rId16"/>
    <p:sldId id="276" r:id="rId17"/>
    <p:sldId id="285" r:id="rId18"/>
    <p:sldId id="336" r:id="rId19"/>
    <p:sldId id="337" r:id="rId20"/>
    <p:sldId id="278" r:id="rId21"/>
    <p:sldId id="335" r:id="rId22"/>
    <p:sldId id="279" r:id="rId23"/>
    <p:sldId id="288" r:id="rId24"/>
    <p:sldId id="280" r:id="rId25"/>
    <p:sldId id="289" r:id="rId26"/>
    <p:sldId id="332" r:id="rId27"/>
    <p:sldId id="333" r:id="rId28"/>
    <p:sldId id="287" r:id="rId29"/>
    <p:sldId id="293" r:id="rId30"/>
    <p:sldId id="311" r:id="rId31"/>
    <p:sldId id="312" r:id="rId32"/>
    <p:sldId id="313" r:id="rId33"/>
    <p:sldId id="331" r:id="rId34"/>
    <p:sldId id="314" r:id="rId35"/>
    <p:sldId id="315" r:id="rId36"/>
    <p:sldId id="316" r:id="rId37"/>
    <p:sldId id="317" r:id="rId38"/>
    <p:sldId id="318" r:id="rId39"/>
    <p:sldId id="319" r:id="rId40"/>
    <p:sldId id="320" r:id="rId41"/>
    <p:sldId id="323" r:id="rId42"/>
    <p:sldId id="322" r:id="rId43"/>
    <p:sldId id="321" r:id="rId44"/>
    <p:sldId id="324" r:id="rId45"/>
    <p:sldId id="325" r:id="rId46"/>
    <p:sldId id="326" r:id="rId47"/>
    <p:sldId id="327" r:id="rId48"/>
    <p:sldId id="328" r:id="rId49"/>
    <p:sldId id="32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416"/>
    <a:srgbClr val="450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5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09888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00513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19813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928F4-7ADE-4011-A63B-C8A7E64E9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474720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45EC05-1802-4DF8-99BF-79BBD92668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85387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F338-EFEF-4743-9CE7-63FF3E4436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6081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D16857-36B3-4089-9FED-CFE41A8893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413006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830B77F-7AAD-4E8A-A168-E0DCE2ECE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077585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C2FE1F7-DBBF-4EE0-BD6E-D7EEA87FD5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3821602"/>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C5FC32-7BE3-42DB-98AE-78E9D8F924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844099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192E8C-20C8-4356-B696-87FEA3F24F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717909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076734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9A1E1F-BF9D-4E9D-AB3F-B26E28F6A6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34494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C57FBB-6DEA-4232-A5D5-180D3797CE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802258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F01C81-DFE9-497A-B20F-E21FB0A37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830857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0769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52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80447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0042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19009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856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18867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FA571A9-7F41-4144-AE1F-5BB74CAC2629}" type="datetimeFigureOut">
              <a:rPr lang="en-US" smtClean="0">
                <a:solidFill>
                  <a:prstClr val="white">
                    <a:alpha val="60000"/>
                  </a:prstClr>
                </a:solidFill>
              </a:rPr>
              <a:pPr/>
              <a:t>7/25/2018</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6EE40BE-6D0A-4206-987F-6128F324DEE8}"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9784512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FD7AB7F-D609-4B4D-8E30-6E65A6DABB8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94676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AC9A0-135F-4813-91F4-B98FB65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077200" cy="5943600"/>
          </a:xfrm>
          <a:prstGeom prst="rect">
            <a:avLst/>
          </a:prstGeom>
        </p:spPr>
      </p:pic>
    </p:spTree>
    <p:extLst>
      <p:ext uri="{BB962C8B-B14F-4D97-AF65-F5344CB8AC3E}">
        <p14:creationId xmlns:p14="http://schemas.microsoft.com/office/powerpoint/2010/main" val="411264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Aslan\company\Min Resources\Products\Products Current\Screen Play (PP Games)\FINAL screens from Proxy\Again on 5-16-01\01-Dynamic Duos\0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slan\company\Min Resources\Products\Products Current\Screen Play (PP Games)\FINAL screens from Proxy\Again on 5-16-01\01-Dynamic Duos\0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Aslan\company\Min Resources\Products\Products Current\Screen Play (PP Games)\FINAL screens from Proxy\Again on 5-16-01\01-Dynamic Duos\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slan\company\Min Resources\Products\Products Current\Screen Play (PP Games)\FINAL screens from Proxy\Again on 5-16-01\01-Dynamic Duos\0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Aslan\company\Min Resources\Products\Products Current\Screen Play (PP Games)\FINAL screens from Proxy\Again on 5-16-01\01-Dynamic Duos\0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slan\company\Min Resources\Products\Products Current\Screen Play (PP Games)\FINAL screens from Proxy\Again on 5-16-01\01-Dynamic Duos\0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Aslan\company\Min Resources\Products\Products Current\Screen Play (PP Games)\FINAL screens from Proxy\Again on 5-16-01\01-Dynamic Duos\0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enn and Teller">
            <a:extLst>
              <a:ext uri="{FF2B5EF4-FFF2-40B4-BE49-F238E27FC236}">
                <a16:creationId xmlns:a16="http://schemas.microsoft.com/office/drawing/2014/main" id="{BC7CDD0B-2E77-4785-A904-E525F2F66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33" r="14166"/>
          <a:stretch/>
        </p:blipFill>
        <p:spPr bwMode="auto">
          <a:xfrm>
            <a:off x="1600200" y="1371600"/>
            <a:ext cx="6172200" cy="5148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74FF8B-072F-4853-8EBB-BCBDCCA8D672}"/>
              </a:ext>
            </a:extLst>
          </p:cNvPr>
          <p:cNvSpPr/>
          <p:nvPr/>
        </p:nvSpPr>
        <p:spPr>
          <a:xfrm>
            <a:off x="527954" y="228600"/>
            <a:ext cx="8316700" cy="923330"/>
          </a:xfrm>
          <a:prstGeom prst="rect">
            <a:avLst/>
          </a:prstGeom>
          <a:noFill/>
        </p:spPr>
        <p:txBody>
          <a:bodyPr wrap="none" lIns="91440" tIns="45720" rIns="91440" bIns="45720">
            <a:spAutoFit/>
          </a:bodyPr>
          <a:lstStyle/>
          <a:p>
            <a:pPr algn="ctr"/>
            <a:r>
              <a:rPr lang="en-US" sz="5400" b="1" cap="none" spc="0" dirty="0">
                <a:ln w="22225">
                  <a:solidFill>
                    <a:schemeClr val="bg2"/>
                  </a:solidFill>
                  <a:prstDash val="solid"/>
                </a:ln>
                <a:solidFill>
                  <a:srgbClr val="FFFF00"/>
                </a:solidFill>
                <a:effectLst/>
              </a:rPr>
              <a:t>Uh-Oh! Name Them Both</a:t>
            </a:r>
          </a:p>
        </p:txBody>
      </p:sp>
    </p:spTree>
    <p:extLst>
      <p:ext uri="{BB962C8B-B14F-4D97-AF65-F5344CB8AC3E}">
        <p14:creationId xmlns:p14="http://schemas.microsoft.com/office/powerpoint/2010/main" val="4123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enn and Teller">
            <a:extLst>
              <a:ext uri="{FF2B5EF4-FFF2-40B4-BE49-F238E27FC236}">
                <a16:creationId xmlns:a16="http://schemas.microsoft.com/office/drawing/2014/main" id="{BC7CDD0B-2E77-4785-A904-E525F2F66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33" r="14166"/>
          <a:stretch/>
        </p:blipFill>
        <p:spPr bwMode="auto">
          <a:xfrm>
            <a:off x="1600200" y="1371600"/>
            <a:ext cx="6172200" cy="5148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74FF8B-072F-4853-8EBB-BCBDCCA8D672}"/>
              </a:ext>
            </a:extLst>
          </p:cNvPr>
          <p:cNvSpPr/>
          <p:nvPr/>
        </p:nvSpPr>
        <p:spPr>
          <a:xfrm>
            <a:off x="1258927" y="228600"/>
            <a:ext cx="6854762" cy="923330"/>
          </a:xfrm>
          <a:prstGeom prst="rect">
            <a:avLst/>
          </a:prstGeom>
          <a:noFill/>
        </p:spPr>
        <p:txBody>
          <a:bodyPr wrap="none" lIns="91440" tIns="45720" rIns="91440" bIns="45720">
            <a:spAutoFit/>
          </a:bodyPr>
          <a:lstStyle/>
          <a:p>
            <a:pPr algn="ctr"/>
            <a:r>
              <a:rPr lang="en-US" sz="5400" b="1" cap="none" spc="0" dirty="0">
                <a:ln w="22225">
                  <a:solidFill>
                    <a:schemeClr val="bg2"/>
                  </a:solidFill>
                  <a:prstDash val="solid"/>
                </a:ln>
                <a:solidFill>
                  <a:srgbClr val="FFFF00"/>
                </a:solidFill>
                <a:effectLst/>
              </a:rPr>
              <a:t>PENN AND TELLER</a:t>
            </a:r>
          </a:p>
        </p:txBody>
      </p:sp>
    </p:spTree>
    <p:extLst>
      <p:ext uri="{BB962C8B-B14F-4D97-AF65-F5344CB8AC3E}">
        <p14:creationId xmlns:p14="http://schemas.microsoft.com/office/powerpoint/2010/main" val="326139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slan\company\Min Resources\Products\Products Current\Screen Play (PP Games)\FINAL screens from Proxy\Again on 5-16-01\01-Dynamic Duos\0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lan\company\Min Resources\Products\Products Current\Screen Play (PP Games)\FINAL screens from Proxy\Again on 5-16-01\01-Dynamic Duos\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1027" descr="\\Aslan\company\Min Resources\Products\Products Current\Screen Play (PP Games)\FINAL screens from Proxy\Again on 5-16-01\01-Dynamic Duos\0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slan\company\Min Resources\Products\Products Current\Screen Play (PP Games)\FINAL screens from Proxy\Again on 5-16-01\01-Dynamic Duos\0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descr="\\Aslan\company\Min Resources\Products\Products Current\Screen Play (PP Games)\FINAL screens from Proxy\Again on 5-16-01\01-Dynamic Duos\0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slan\company\Min Resources\Products\Products Current\Screen Play (PP Games)\FINAL screens from Proxy\Again on 5-16-01\01-Dynamic Duos\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slan\company\Min Resources\Products\Products Current\Screen Play (PP Games)\FINAL screens from Proxy\Again on 5-16-01\01-Dynamic Duos\0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 a fan teen edition">
            <a:extLst>
              <a:ext uri="{FF2B5EF4-FFF2-40B4-BE49-F238E27FC236}">
                <a16:creationId xmlns:a16="http://schemas.microsoft.com/office/drawing/2014/main" id="{A2D4F991-E8EA-4B3F-B33D-AF02A4D3A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79"/>
          <a:stretch/>
        </p:blipFill>
        <p:spPr bwMode="auto">
          <a:xfrm>
            <a:off x="685800" y="486568"/>
            <a:ext cx="7772400" cy="588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4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azon.com: Not a Fan: Teen Edition: What does it mean to really follow Jesus? (9780310734000): - Internet Explorer, optimized ">
            <a:extLst>
              <a:ext uri="{FF2B5EF4-FFF2-40B4-BE49-F238E27FC236}">
                <a16:creationId xmlns:a16="http://schemas.microsoft.com/office/drawing/2014/main" id="{201E3429-3983-4512-BBCF-FC5DF108846B}"/>
              </a:ext>
            </a:extLst>
          </p:cNvPr>
          <p:cNvPicPr>
            <a:picLocks noChangeAspect="1"/>
          </p:cNvPicPr>
          <p:nvPr/>
        </p:nvPicPr>
        <p:blipFill rotWithShape="1">
          <a:blip r:embed="rId2">
            <a:extLst>
              <a:ext uri="{28A0092B-C50C-407E-A947-70E740481C1C}">
                <a14:useLocalDpi xmlns:a14="http://schemas.microsoft.com/office/drawing/2010/main" val="0"/>
              </a:ext>
            </a:extLst>
          </a:blip>
          <a:srcRect l="27121" t="25936" r="29546" b="7080"/>
          <a:stretch/>
        </p:blipFill>
        <p:spPr>
          <a:xfrm>
            <a:off x="2781300" y="533400"/>
            <a:ext cx="3581400" cy="5453364"/>
          </a:xfrm>
          <a:prstGeom prst="rect">
            <a:avLst/>
          </a:prstGeom>
        </p:spPr>
      </p:pic>
    </p:spTree>
    <p:extLst>
      <p:ext uri="{BB962C8B-B14F-4D97-AF65-F5344CB8AC3E}">
        <p14:creationId xmlns:p14="http://schemas.microsoft.com/office/powerpoint/2010/main" val="230040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C193FD-5ED9-4E70-BE53-D19AC23F1B3C}"/>
              </a:ext>
            </a:extLst>
          </p:cNvPr>
          <p:cNvPicPr>
            <a:picLocks noChangeAspect="1"/>
          </p:cNvPicPr>
          <p:nvPr/>
        </p:nvPicPr>
        <p:blipFill rotWithShape="1">
          <a:blip r:embed="rId2">
            <a:extLst>
              <a:ext uri="{28A0092B-C50C-407E-A947-70E740481C1C}">
                <a14:useLocalDpi xmlns:a14="http://schemas.microsoft.com/office/drawing/2010/main" val="0"/>
              </a:ext>
            </a:extLst>
          </a:blip>
          <a:srcRect l="41667" t="20370" r="32500" b="10001"/>
          <a:stretch/>
        </p:blipFill>
        <p:spPr>
          <a:xfrm>
            <a:off x="2667000" y="381000"/>
            <a:ext cx="3962400" cy="6007510"/>
          </a:xfrm>
          <a:prstGeom prst="rect">
            <a:avLst/>
          </a:prstGeom>
        </p:spPr>
      </p:pic>
    </p:spTree>
    <p:extLst>
      <p:ext uri="{BB962C8B-B14F-4D97-AF65-F5344CB8AC3E}">
        <p14:creationId xmlns:p14="http://schemas.microsoft.com/office/powerpoint/2010/main" val="302774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ailybento.com/wp-content/uploads/2009/12/tatoo-fail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45" y="1828798"/>
            <a:ext cx="419100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not a fan teen edition">
            <a:extLst>
              <a:ext uri="{FF2B5EF4-FFF2-40B4-BE49-F238E27FC236}">
                <a16:creationId xmlns:a16="http://schemas.microsoft.com/office/drawing/2014/main" id="{F26A0BE8-CF0A-47C0-ACE7-31A993F338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2247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not a fan teen edition">
            <a:extLst>
              <a:ext uri="{FF2B5EF4-FFF2-40B4-BE49-F238E27FC236}">
                <a16:creationId xmlns:a16="http://schemas.microsoft.com/office/drawing/2014/main" id="{1500C616-2901-4290-AFEA-90CEDD39C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aitjournalism.ca/thepress/wp-content/uploads/2014/04/20140201-Feb-Sports-Gallery-015.jpg">
            <a:extLst>
              <a:ext uri="{FF2B5EF4-FFF2-40B4-BE49-F238E27FC236}">
                <a16:creationId xmlns:a16="http://schemas.microsoft.com/office/drawing/2014/main" id="{97110426-B549-443A-9587-95CA5559D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905000"/>
            <a:ext cx="5829300" cy="416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300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lan\company\Min Resources\Products\Products Current\Screen Play (PP Games)\FINAL screens from Proxy\Again on 5-16-01\01-Dynamic Duos\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epicfail.com/wp-content/uploads/2010/09/jonas-brothers-fan-bedroom-fail.jpg"/>
          <p:cNvPicPr>
            <a:picLocks noChangeAspect="1" noChangeArrowheads="1"/>
          </p:cNvPicPr>
          <p:nvPr/>
        </p:nvPicPr>
        <p:blipFill rotWithShape="1">
          <a:blip r:embed="rId2">
            <a:extLst>
              <a:ext uri="{28A0092B-C50C-407E-A947-70E740481C1C}">
                <a14:useLocalDpi xmlns:a14="http://schemas.microsoft.com/office/drawing/2010/main" val="0"/>
              </a:ext>
            </a:extLst>
          </a:blip>
          <a:srcRect t="18000" b="12182"/>
          <a:stretch/>
        </p:blipFill>
        <p:spPr bwMode="auto">
          <a:xfrm>
            <a:off x="871665" y="1981200"/>
            <a:ext cx="756235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not a fan teen edition">
            <a:extLst>
              <a:ext uri="{FF2B5EF4-FFF2-40B4-BE49-F238E27FC236}">
                <a16:creationId xmlns:a16="http://schemas.microsoft.com/office/drawing/2014/main" id="{E3483AE2-59AF-494B-9899-F2ABBE3A9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71471"/>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epiicfails.files.wordpress.com/2010/01/spidy-fan-fail.jpg?w=460"/>
          <p:cNvPicPr>
            <a:picLocks noChangeAspect="1" noChangeArrowheads="1"/>
          </p:cNvPicPr>
          <p:nvPr/>
        </p:nvPicPr>
        <p:blipFill rotWithShape="1">
          <a:blip r:embed="rId2">
            <a:extLst>
              <a:ext uri="{28A0092B-C50C-407E-A947-70E740481C1C}">
                <a14:useLocalDpi xmlns:a14="http://schemas.microsoft.com/office/drawing/2010/main" val="0"/>
              </a:ext>
            </a:extLst>
          </a:blip>
          <a:srcRect l="13613" t="10318" r="18508" b="10614"/>
          <a:stretch/>
        </p:blipFill>
        <p:spPr bwMode="auto">
          <a:xfrm>
            <a:off x="2514600" y="1752600"/>
            <a:ext cx="42672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not a fan teen edition">
            <a:extLst>
              <a:ext uri="{FF2B5EF4-FFF2-40B4-BE49-F238E27FC236}">
                <a16:creationId xmlns:a16="http://schemas.microsoft.com/office/drawing/2014/main" id="{E2C5E2E9-56BB-4773-8766-B937D9CD81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71411"/>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edaltothemetal.com/contentteller.php?ct=news&amp;action=file&amp;id=156"/>
          <p:cNvPicPr>
            <a:picLocks noChangeAspect="1" noChangeArrowheads="1"/>
          </p:cNvPicPr>
          <p:nvPr/>
        </p:nvPicPr>
        <p:blipFill rotWithShape="1">
          <a:blip r:embed="rId2">
            <a:extLst>
              <a:ext uri="{28A0092B-C50C-407E-A947-70E740481C1C}">
                <a14:useLocalDpi xmlns:a14="http://schemas.microsoft.com/office/drawing/2010/main" val="0"/>
              </a:ext>
            </a:extLst>
          </a:blip>
          <a:srcRect b="6493"/>
          <a:stretch/>
        </p:blipFill>
        <p:spPr bwMode="auto">
          <a:xfrm>
            <a:off x="1671637" y="1828800"/>
            <a:ext cx="5800725"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0D824E9A-970C-41BF-BFF3-33243C1069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85039"/>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arkroom-cdn.s3.amazonaws.com/2017/07/AFP-Getty_US-LIFESTYLE-MUD-DAY-7.jpg">
            <a:extLst>
              <a:ext uri="{FF2B5EF4-FFF2-40B4-BE49-F238E27FC236}">
                <a16:creationId xmlns:a16="http://schemas.microsoft.com/office/drawing/2014/main" id="{AC694F3F-6759-4D06-8F76-432B43DAF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00" y="1752600"/>
            <a:ext cx="6324600" cy="4452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AF22ECDA-39ED-488E-AC6D-5209D78DE8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9148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Christ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13489" t="23403" r="14849"/>
          <a:stretch/>
        </p:blipFill>
        <p:spPr>
          <a:xfrm>
            <a:off x="2238285" y="1828800"/>
            <a:ext cx="4667429" cy="3962400"/>
          </a:xfrm>
          <a:prstGeom prst="rect">
            <a:avLst/>
          </a:prstGeom>
          <a:ln>
            <a:solidFill>
              <a:schemeClr val="tx1"/>
            </a:solidFill>
          </a:ln>
        </p:spPr>
      </p:pic>
      <p:pic>
        <p:nvPicPr>
          <p:cNvPr id="5" name="Picture 2" descr="Image result for not a fan teen edition">
            <a:extLst>
              <a:ext uri="{FF2B5EF4-FFF2-40B4-BE49-F238E27FC236}">
                <a16:creationId xmlns:a16="http://schemas.microsoft.com/office/drawing/2014/main" id="{FBFE6D9D-088A-4E8A-969D-FB3E8F2F3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6476"/>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286000"/>
            <a:ext cx="6784563"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6600" b="1" dirty="0">
                <a:ln w="11430">
                  <a:solidFill>
                    <a:srgbClr val="C00000"/>
                  </a:solidFill>
                </a:ln>
                <a:solidFill>
                  <a:schemeClr val="bg2"/>
                </a:solidFill>
              </a:rPr>
              <a:t>DOES JESUS WANT FANS OR </a:t>
            </a:r>
          </a:p>
          <a:p>
            <a:pPr algn="ctr"/>
            <a:r>
              <a:rPr lang="en-US" sz="6600" b="1" dirty="0">
                <a:ln w="11430">
                  <a:solidFill>
                    <a:srgbClr val="C00000"/>
                  </a:solidFill>
                </a:ln>
                <a:solidFill>
                  <a:schemeClr val="bg2"/>
                </a:solidFill>
              </a:rPr>
              <a:t>FOLLOWERS?</a:t>
            </a:r>
          </a:p>
        </p:txBody>
      </p:sp>
      <p:pic>
        <p:nvPicPr>
          <p:cNvPr id="4" name="Picture 2" descr="Image result for not a fan teen edition">
            <a:extLst>
              <a:ext uri="{FF2B5EF4-FFF2-40B4-BE49-F238E27FC236}">
                <a16:creationId xmlns:a16="http://schemas.microsoft.com/office/drawing/2014/main" id="{3699ED6E-D72C-4D29-B7CE-9344D835A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6523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0" y="1666572"/>
            <a:ext cx="2898363"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6000" b="1" dirty="0">
                <a:ln w="11430">
                  <a:solidFill>
                    <a:srgbClr val="C00000"/>
                  </a:solidFill>
                </a:ln>
                <a:solidFill>
                  <a:schemeClr val="bg2"/>
                </a:solidFill>
              </a:rPr>
              <a:t>Fans want to be part of the crowd</a:t>
            </a:r>
          </a:p>
        </p:txBody>
      </p:sp>
      <p:pic>
        <p:nvPicPr>
          <p:cNvPr id="24578" name="Picture 2" descr="http://ts3.mm.bing.net/images/thumbnail.aspx?q=4849924868606482&amp;id=993a54537bca8c0f02e3c9c60bc6a50e&amp;url=http%3a%2f%2fc0468711.cdn.cloudfiles.rackspacecloud.com%2fphiladelphia-phillies-citizens-bank-park-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395761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307EE8D5-E7F4-46D7-8DBB-F987AFC6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0687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2842" y="2133600"/>
            <a:ext cx="3957758"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6000" b="1" dirty="0">
                <a:ln w="11430">
                  <a:solidFill>
                    <a:srgbClr val="C00000"/>
                  </a:solidFill>
                </a:ln>
                <a:solidFill>
                  <a:schemeClr val="bg2"/>
                </a:solidFill>
              </a:rPr>
              <a:t>Followers</a:t>
            </a:r>
          </a:p>
          <a:p>
            <a:pPr algn="ctr"/>
            <a:r>
              <a:rPr lang="en-US" sz="6000" b="1" dirty="0">
                <a:ln w="11430">
                  <a:solidFill>
                    <a:srgbClr val="C00000"/>
                  </a:solidFill>
                </a:ln>
                <a:solidFill>
                  <a:schemeClr val="bg2"/>
                </a:solidFill>
              </a:rPr>
              <a:t>are willing to stand alone</a:t>
            </a:r>
          </a:p>
        </p:txBody>
      </p:sp>
      <p:pic>
        <p:nvPicPr>
          <p:cNvPr id="28674" name="Picture 2" descr="http://www.photomania.net/SHADOWS/images/i-stand-al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3128842" cy="4716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670C9B61-90FC-47B5-9A05-4371A0A04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80781"/>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7435" y="2133600"/>
            <a:ext cx="4186358"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6000" b="1" dirty="0">
                <a:ln w="11430">
                  <a:solidFill>
                    <a:srgbClr val="C00000"/>
                  </a:solidFill>
                </a:ln>
                <a:solidFill>
                  <a:schemeClr val="bg2"/>
                </a:solidFill>
              </a:rPr>
              <a:t>Fans want things to be comfortable and easy</a:t>
            </a:r>
          </a:p>
        </p:txBody>
      </p:sp>
      <p:pic>
        <p:nvPicPr>
          <p:cNvPr id="29698" name="Picture 2" descr="http://lib.store.yahoo.net/lib/comfortstore/coldheatst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905000"/>
            <a:ext cx="380999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FBCEF7DB-00A3-4F8D-B759-78F3C09CF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902674"/>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2137166"/>
            <a:ext cx="4724400"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4800" b="1" dirty="0">
                <a:ln w="11430">
                  <a:solidFill>
                    <a:srgbClr val="C00000"/>
                  </a:solidFill>
                </a:ln>
                <a:solidFill>
                  <a:schemeClr val="bg2"/>
                </a:solidFill>
              </a:rPr>
              <a:t>Followers will surrender happiness and sacrifice comfort for Christ</a:t>
            </a:r>
          </a:p>
        </p:txBody>
      </p:sp>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26" name="Picture 6" descr="http://dwellingintheword.files.wordpress.com/2010/10/broken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3594100" cy="3789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not a fan teen edition">
            <a:extLst>
              <a:ext uri="{FF2B5EF4-FFF2-40B4-BE49-F238E27FC236}">
                <a16:creationId xmlns:a16="http://schemas.microsoft.com/office/drawing/2014/main" id="{2F78E498-97BB-4308-93C0-940DDBB240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8531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lan\company\Min Resources\Products\Products Current\Screen Play (PP Games)\FINAL screens from Proxy\Again on 5-16-01\01-Dynamic Duos\0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127" y="2209800"/>
            <a:ext cx="8382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dirty="0">
                <a:ln w="11430">
                  <a:solidFill>
                    <a:srgbClr val="C00000"/>
                  </a:solidFill>
                </a:ln>
                <a:solidFill>
                  <a:schemeClr val="bg2"/>
                </a:solidFill>
              </a:rPr>
              <a:t>HOW DO YOU MEASURE WHETHER  YOU ARE A FAN OR </a:t>
            </a:r>
          </a:p>
          <a:p>
            <a:pPr algn="ctr"/>
            <a:r>
              <a:rPr lang="en-US" sz="5400" b="1" dirty="0">
                <a:ln w="11430">
                  <a:solidFill>
                    <a:srgbClr val="C00000"/>
                  </a:solidFill>
                </a:ln>
                <a:solidFill>
                  <a:schemeClr val="bg2"/>
                </a:solidFill>
              </a:rPr>
              <a:t>A FOLLOWER?</a:t>
            </a:r>
          </a:p>
        </p:txBody>
      </p:sp>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Image result for not a fan teen edition">
            <a:extLst>
              <a:ext uri="{FF2B5EF4-FFF2-40B4-BE49-F238E27FC236}">
                <a16:creationId xmlns:a16="http://schemas.microsoft.com/office/drawing/2014/main" id="{9718FD2B-0183-405E-A8CB-6FA9B94A3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75319"/>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752600"/>
            <a:ext cx="8001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dirty="0">
                <a:ln w="11430">
                  <a:solidFill>
                    <a:srgbClr val="C00000"/>
                  </a:solidFill>
                </a:ln>
                <a:solidFill>
                  <a:schemeClr val="bg2"/>
                </a:solidFill>
              </a:rPr>
              <a:t>MEASUREMENT # 1</a:t>
            </a:r>
          </a:p>
          <a:p>
            <a:pPr algn="ctr"/>
            <a:endParaRPr lang="en-US" sz="5400" b="1" dirty="0">
              <a:ln w="11430">
                <a:solidFill>
                  <a:srgbClr val="C00000"/>
                </a:solidFill>
              </a:ln>
              <a:solidFill>
                <a:schemeClr val="bg2"/>
              </a:solidFill>
            </a:endParaRPr>
          </a:p>
          <a:p>
            <a:pPr algn="ctr"/>
            <a:r>
              <a:rPr lang="en-US" sz="5400" b="1" dirty="0">
                <a:ln w="11430">
                  <a:solidFill>
                    <a:srgbClr val="C00000"/>
                  </a:solidFill>
                </a:ln>
                <a:solidFill>
                  <a:schemeClr val="bg2"/>
                </a:solidFill>
              </a:rPr>
              <a:t>Measuring yourself by</a:t>
            </a:r>
          </a:p>
          <a:p>
            <a:pPr algn="ctr"/>
            <a:r>
              <a:rPr lang="en-US" sz="5400" b="1" dirty="0">
                <a:ln w="11430">
                  <a:solidFill>
                    <a:srgbClr val="C00000"/>
                  </a:solidFill>
                </a:ln>
                <a:solidFill>
                  <a:schemeClr val="bg2"/>
                </a:solidFill>
              </a:rPr>
              <a:t>looking at others</a:t>
            </a:r>
          </a:p>
        </p:txBody>
      </p:sp>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Image result for not a fan teen edition">
            <a:extLst>
              <a:ext uri="{FF2B5EF4-FFF2-40B4-BE49-F238E27FC236}">
                <a16:creationId xmlns:a16="http://schemas.microsoft.com/office/drawing/2014/main" id="{345BC6BA-B8B7-4838-B639-B82B5D055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75319"/>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595745" y="1981200"/>
            <a:ext cx="8001000"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4800" b="1" dirty="0">
                <a:ln w="11430">
                  <a:solidFill>
                    <a:srgbClr val="C00000"/>
                  </a:solidFill>
                </a:ln>
                <a:solidFill>
                  <a:schemeClr val="bg2"/>
                </a:solidFill>
              </a:rPr>
              <a:t>But they are only comparing with each other and measuring themselves by themselves. What foolishness!</a:t>
            </a:r>
          </a:p>
          <a:p>
            <a:pPr algn="ctr"/>
            <a:r>
              <a:rPr lang="en-US" sz="4800" b="1" dirty="0">
                <a:ln w="11430">
                  <a:solidFill>
                    <a:srgbClr val="C00000"/>
                  </a:solidFill>
                </a:ln>
                <a:solidFill>
                  <a:schemeClr val="bg2"/>
                </a:solidFill>
              </a:rPr>
              <a:t>~ 2 Corinthians 10:12</a:t>
            </a:r>
          </a:p>
        </p:txBody>
      </p:sp>
      <p:pic>
        <p:nvPicPr>
          <p:cNvPr id="5" name="Picture 2" descr="Image result for not a fan teen edition">
            <a:extLst>
              <a:ext uri="{FF2B5EF4-FFF2-40B4-BE49-F238E27FC236}">
                <a16:creationId xmlns:a16="http://schemas.microsoft.com/office/drawing/2014/main" id="{9EFBB267-8172-4ECF-80B1-441AF0915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75319"/>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752600"/>
            <a:ext cx="80010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dirty="0">
                <a:ln w="11430">
                  <a:solidFill>
                    <a:srgbClr val="C00000"/>
                  </a:solidFill>
                </a:ln>
                <a:solidFill>
                  <a:schemeClr val="bg2"/>
                </a:solidFill>
              </a:rPr>
              <a:t>MEASUREMENT # 2</a:t>
            </a:r>
          </a:p>
          <a:p>
            <a:pPr algn="ctr"/>
            <a:endParaRPr lang="en-US" sz="5400" b="1" dirty="0">
              <a:ln w="11430">
                <a:solidFill>
                  <a:srgbClr val="C00000"/>
                </a:solidFill>
              </a:ln>
              <a:solidFill>
                <a:schemeClr val="bg2"/>
              </a:solidFill>
            </a:endParaRPr>
          </a:p>
          <a:p>
            <a:pPr algn="ctr"/>
            <a:r>
              <a:rPr lang="en-US" sz="5400" b="1" dirty="0">
                <a:ln w="11430">
                  <a:solidFill>
                    <a:srgbClr val="C00000"/>
                  </a:solidFill>
                </a:ln>
                <a:solidFill>
                  <a:schemeClr val="bg2"/>
                </a:solidFill>
              </a:rPr>
              <a:t>Measuring yourself by</a:t>
            </a:r>
          </a:p>
          <a:p>
            <a:pPr algn="ctr"/>
            <a:r>
              <a:rPr lang="en-US" sz="5400" b="1" dirty="0">
                <a:ln w="11430">
                  <a:solidFill>
                    <a:srgbClr val="C00000"/>
                  </a:solidFill>
                </a:ln>
                <a:solidFill>
                  <a:schemeClr val="bg2"/>
                </a:solidFill>
              </a:rPr>
              <a:t>how Christian you </a:t>
            </a:r>
          </a:p>
          <a:p>
            <a:pPr algn="ctr"/>
            <a:r>
              <a:rPr lang="en-US" sz="5400" b="1" dirty="0">
                <a:ln w="11430">
                  <a:solidFill>
                    <a:srgbClr val="C00000"/>
                  </a:solidFill>
                </a:ln>
                <a:solidFill>
                  <a:schemeClr val="bg2"/>
                </a:solidFill>
              </a:rPr>
              <a:t>look and act</a:t>
            </a:r>
          </a:p>
        </p:txBody>
      </p:sp>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Image result for not a fan teen edition">
            <a:extLst>
              <a:ext uri="{FF2B5EF4-FFF2-40B4-BE49-F238E27FC236}">
                <a16:creationId xmlns:a16="http://schemas.microsoft.com/office/drawing/2014/main" id="{A799A142-1BC6-4F6B-9989-07870DA7D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30448"/>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52342" y="1752600"/>
            <a:ext cx="8001000" cy="48936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4800" b="1" dirty="0">
                <a:ln w="11430"/>
                <a:solidFill>
                  <a:srgbClr val="FF0000"/>
                </a:solidFill>
              </a:rPr>
              <a:t> </a:t>
            </a:r>
            <a:r>
              <a:rPr lang="en-US" sz="4400" b="1" dirty="0">
                <a:ln w="11430"/>
                <a:solidFill>
                  <a:srgbClr val="FF0000"/>
                </a:solidFill>
              </a:rPr>
              <a:t>“These people honor Me with their lips, but their hearts are far away. Their worship is a farce, for they replace God's commands with their own </a:t>
            </a:r>
          </a:p>
          <a:p>
            <a:pPr algn="ctr"/>
            <a:r>
              <a:rPr lang="en-US" sz="4400" b="1" dirty="0">
                <a:ln w="11430"/>
                <a:solidFill>
                  <a:srgbClr val="FF0000"/>
                </a:solidFill>
              </a:rPr>
              <a:t>man-made teachings.”  </a:t>
            </a:r>
          </a:p>
          <a:p>
            <a:pPr algn="ctr"/>
            <a:r>
              <a:rPr lang="en-US" sz="4400" b="1" dirty="0">
                <a:ln w="11430"/>
                <a:solidFill>
                  <a:srgbClr val="FF0000"/>
                </a:solidFill>
              </a:rPr>
              <a:t>~ Matthew 15:8,9</a:t>
            </a:r>
          </a:p>
        </p:txBody>
      </p:sp>
      <p:pic>
        <p:nvPicPr>
          <p:cNvPr id="5" name="Picture 2" descr="Image result for not a fan teen edition">
            <a:extLst>
              <a:ext uri="{FF2B5EF4-FFF2-40B4-BE49-F238E27FC236}">
                <a16:creationId xmlns:a16="http://schemas.microsoft.com/office/drawing/2014/main" id="{0B8D9A1B-81F3-4752-B6F9-1BD0B2F384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81101"/>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752600"/>
            <a:ext cx="8001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dirty="0">
                <a:ln w="11430">
                  <a:solidFill>
                    <a:srgbClr val="C00000"/>
                  </a:solidFill>
                </a:ln>
                <a:solidFill>
                  <a:schemeClr val="bg2"/>
                </a:solidFill>
              </a:rPr>
              <a:t>MEASUREMENT # 3</a:t>
            </a:r>
          </a:p>
          <a:p>
            <a:pPr algn="ctr"/>
            <a:endParaRPr lang="en-US" sz="5400" b="1" dirty="0">
              <a:ln w="11430">
                <a:solidFill>
                  <a:srgbClr val="C00000"/>
                </a:solidFill>
              </a:ln>
              <a:solidFill>
                <a:schemeClr val="bg2"/>
              </a:solidFill>
            </a:endParaRPr>
          </a:p>
          <a:p>
            <a:pPr algn="ctr"/>
            <a:r>
              <a:rPr lang="en-US" sz="5400" b="1" dirty="0">
                <a:ln w="11430">
                  <a:solidFill>
                    <a:srgbClr val="C00000"/>
                  </a:solidFill>
                </a:ln>
                <a:solidFill>
                  <a:schemeClr val="bg2"/>
                </a:solidFill>
              </a:rPr>
              <a:t>Measuring yourself</a:t>
            </a:r>
          </a:p>
          <a:p>
            <a:pPr algn="ctr"/>
            <a:r>
              <a:rPr lang="en-US" sz="5400" b="1" dirty="0">
                <a:ln w="11430">
                  <a:solidFill>
                    <a:srgbClr val="C00000"/>
                  </a:solidFill>
                </a:ln>
                <a:solidFill>
                  <a:schemeClr val="bg2"/>
                </a:solidFill>
              </a:rPr>
              <a:t>by Christ’s Standard</a:t>
            </a:r>
          </a:p>
        </p:txBody>
      </p:sp>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Image result for not a fan teen edition">
            <a:extLst>
              <a:ext uri="{FF2B5EF4-FFF2-40B4-BE49-F238E27FC236}">
                <a16:creationId xmlns:a16="http://schemas.microsoft.com/office/drawing/2014/main" id="{2985025C-FFC6-43B5-B745-13D828FB0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56714"/>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52342" y="1752600"/>
            <a:ext cx="8001000" cy="48936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4800" b="1" dirty="0">
                <a:ln w="11430"/>
                <a:solidFill>
                  <a:srgbClr val="FF0000"/>
                </a:solidFill>
              </a:rPr>
              <a:t> </a:t>
            </a:r>
            <a:r>
              <a:rPr lang="en-US" sz="4400" b="1" dirty="0">
                <a:ln w="11430">
                  <a:solidFill>
                    <a:srgbClr val="C00000"/>
                  </a:solidFill>
                </a:ln>
                <a:solidFill>
                  <a:schemeClr val="bg2"/>
                </a:solidFill>
              </a:rPr>
              <a:t>"If any of you wants to be my follower, you must put aside your selfish ambition, shoulder your cross daily, and follow me. If you try to keep your life for yourself, you will lose it. </a:t>
            </a:r>
          </a:p>
          <a:p>
            <a:pPr algn="ctr"/>
            <a:endParaRPr lang="en-US" sz="4400" b="1" dirty="0">
              <a:ln w="11430"/>
              <a:solidFill>
                <a:srgbClr val="FF0000"/>
              </a:solidFill>
            </a:endParaRPr>
          </a:p>
        </p:txBody>
      </p:sp>
      <p:pic>
        <p:nvPicPr>
          <p:cNvPr id="5" name="Picture 2" descr="Image result for not a fan teen edition">
            <a:extLst>
              <a:ext uri="{FF2B5EF4-FFF2-40B4-BE49-F238E27FC236}">
                <a16:creationId xmlns:a16="http://schemas.microsoft.com/office/drawing/2014/main" id="{5073FFC2-7CE9-49D7-B23D-19E8B066A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31626"/>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52342" y="1752600"/>
            <a:ext cx="8001000" cy="48936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4800" b="1" dirty="0">
                <a:ln w="11430"/>
                <a:solidFill>
                  <a:srgbClr val="FF0000"/>
                </a:solidFill>
              </a:rPr>
              <a:t> </a:t>
            </a:r>
            <a:r>
              <a:rPr lang="en-US" sz="4400" b="1" dirty="0">
                <a:ln w="11430">
                  <a:solidFill>
                    <a:srgbClr val="C00000"/>
                  </a:solidFill>
                </a:ln>
                <a:solidFill>
                  <a:schemeClr val="bg2"/>
                </a:solidFill>
              </a:rPr>
              <a:t>“But if you give up your life for me, you will find true life. And how do you benefit if you gain the whole world but lose or forfeit your own soul in the process?”  ~ Luke 9:23-25</a:t>
            </a:r>
          </a:p>
          <a:p>
            <a:pPr algn="ctr"/>
            <a:endParaRPr lang="en-US" sz="4400" b="1" dirty="0">
              <a:ln w="11430"/>
              <a:solidFill>
                <a:srgbClr val="FF0000"/>
              </a:solidFill>
            </a:endParaRPr>
          </a:p>
        </p:txBody>
      </p:sp>
      <p:pic>
        <p:nvPicPr>
          <p:cNvPr id="5" name="Picture 2" descr="Image result for not a fan teen edition">
            <a:extLst>
              <a:ext uri="{FF2B5EF4-FFF2-40B4-BE49-F238E27FC236}">
                <a16:creationId xmlns:a16="http://schemas.microsoft.com/office/drawing/2014/main" id="{02753F2F-3389-43EB-8E39-361130452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31626"/>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dwellingintheword.files.wordpress.com/2010/10/brokennes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746" name="Picture 2" descr="http://www.gccnh.com/imageuploads/Sermons/Series%20Thumbs/Fan%20or%20Follower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842" y="1828800"/>
            <a:ext cx="68580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 a fan teen edition">
            <a:extLst>
              <a:ext uri="{FF2B5EF4-FFF2-40B4-BE49-F238E27FC236}">
                <a16:creationId xmlns:a16="http://schemas.microsoft.com/office/drawing/2014/main" id="{3E2D175B-4AE5-440E-838C-D21F8FF3FF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1" t="35757" r="-1" b="31872"/>
          <a:stretch/>
        </p:blipFill>
        <p:spPr bwMode="auto">
          <a:xfrm>
            <a:off x="952500" y="304800"/>
            <a:ext cx="7239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9463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Aslan\company\Min Resources\Products\Products Current\Screen Play (PP Games)\FINAL screens from Proxy\Again on 5-16-01\01-Dynamic Duos\01.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slan\company\Min Resources\Products\Products Current\Screen Play (PP Games)\FINAL screens from Proxy\Again on 5-16-01\01-Dynamic Duos\0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slan\company\Min Resources\Products\Products Current\Screen Play (PP Games)\FINAL screens from Proxy\Again on 5-16-01\01-Dynamic Duos\0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Aslan\company\Min Resources\Products\Products Current\Screen Play (PP Games)\FINAL screens from Proxy\Again on 5-16-01\01-Dynamic Duos\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slan\company\Min Resources\Products\Products Current\Screen Play (PP Games)\FINAL screens from Proxy\Again on 5-16-01\01-Dynamic Duos\0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leme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1034</TotalTime>
  <Words>233</Words>
  <Application>Microsoft Office PowerPoint</Application>
  <PresentationFormat>On-screen Show (4:3)</PresentationFormat>
  <Paragraphs>31</Paragraphs>
  <Slides>48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Palatino Linotype</vt:lpstr>
      <vt:lpstr>Times New Roman</vt:lpstr>
      <vt:lpstr>Wingdings</vt:lpstr>
      <vt:lpstr>1_Elemental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Musser</dc:creator>
  <cp:lastModifiedBy>Mark Musser</cp:lastModifiedBy>
  <cp:revision>44</cp:revision>
  <dcterms:created xsi:type="dcterms:W3CDTF">2012-04-20T12:55:57Z</dcterms:created>
  <dcterms:modified xsi:type="dcterms:W3CDTF">2018-07-25T20:44:08Z</dcterms:modified>
</cp:coreProperties>
</file>