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handoutMasterIdLst>
    <p:handoutMasterId r:id="rId45"/>
  </p:handoutMasterIdLst>
  <p:sldIdLst>
    <p:sldId id="341" r:id="rId4"/>
    <p:sldId id="374" r:id="rId5"/>
    <p:sldId id="362" r:id="rId6"/>
    <p:sldId id="399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42" r:id="rId18"/>
    <p:sldId id="343" r:id="rId19"/>
    <p:sldId id="363" r:id="rId20"/>
    <p:sldId id="331" r:id="rId21"/>
    <p:sldId id="391" r:id="rId22"/>
    <p:sldId id="395" r:id="rId23"/>
    <p:sldId id="394" r:id="rId24"/>
    <p:sldId id="397" r:id="rId25"/>
    <p:sldId id="396" r:id="rId26"/>
    <p:sldId id="314" r:id="rId27"/>
    <p:sldId id="315" r:id="rId28"/>
    <p:sldId id="318" r:id="rId29"/>
    <p:sldId id="336" r:id="rId30"/>
    <p:sldId id="337" r:id="rId31"/>
    <p:sldId id="346" r:id="rId32"/>
    <p:sldId id="350" r:id="rId33"/>
    <p:sldId id="354" r:id="rId34"/>
    <p:sldId id="329" r:id="rId35"/>
    <p:sldId id="386" r:id="rId36"/>
    <p:sldId id="355" r:id="rId37"/>
    <p:sldId id="387" r:id="rId38"/>
    <p:sldId id="388" r:id="rId39"/>
    <p:sldId id="398" r:id="rId40"/>
    <p:sldId id="389" r:id="rId41"/>
    <p:sldId id="390" r:id="rId42"/>
    <p:sldId id="392" r:id="rId43"/>
    <p:sldId id="393" r:id="rId4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0B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CEEC3D-0BEB-4765-AE79-ECABA49ADDEB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D3FEC4-C81A-4AC7-8CF7-97A23BD72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88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928F4-7ADE-4011-A63B-C8A7E64E9C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47200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57FBB-6DEA-4232-A5D5-180D3797CE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22582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01C81-DFE9-497A-B20F-E21FB0A371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08570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7/27/2018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025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7/27/2018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806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7/27/2018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5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7/27/2018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0717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7/27/2018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808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7/27/2018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34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7/27/2018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661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7/27/2018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5EC05-1802-4DF8-99BF-79BBD92668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3877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7/27/2018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07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7/27/2018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230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7/27/2018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307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C353F-84AF-4806-8EC5-BB034E60E0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42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B4254-ACC5-4B77-AD57-4539CC9E61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267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A83D2-A46E-405E-8A13-F233EF1AE5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947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F2B09-5A20-43E2-9275-2FAD5B6524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00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987FE-8140-4B27-8D30-0DD33FABDC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6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CB6E4-3446-4DF5-93DD-7BF6C1689D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79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33AC9-5717-4849-B4DE-1B37B93FFA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3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8F338-EFEF-4743-9CE7-63FF3E4436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0815"/>
      </p:ext>
    </p:extLst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903E4-F2CF-475C-8AD8-8F11C29131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277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E0501-F986-4A07-B007-B026F202E3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657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0F40C-6569-4C89-A94C-F7CFC4FDEA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205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73507-D67E-4D58-97DE-1E97B7AB6E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5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16857-36B3-4089-9FED-CFE41A8893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30067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0B77F-7AAD-4E8A-A168-E0DCE2ECEB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75855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FE1F7-DBBF-4EE0-BD6E-D7EEA87FD5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21602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5FC32-7BE3-42DB-98AE-78E9D8F924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40996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92E8C-20C8-4356-B696-87FEA3F24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179096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A1E1F-BF9D-4E9D-AB3F-B26E28F6A6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44942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D7AB7F-D609-4B4D-8E30-6E65A6DABB8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7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7/27/2018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337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84ACE0-A309-4BBD-A078-A3F9C407E61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4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luoxetine" pitchFamily="2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luoxetine" pitchFamily="2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luoxetine" pitchFamily="2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luoxetine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luoxetine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luoxetine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luoxetine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luoxetine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1AC9A0-135F-4813-91F4-B98FB6569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8077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44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362200" y="1665288"/>
            <a:ext cx="6934200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Fluoxetine" pitchFamily="2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Fluoxetine" pitchFamily="2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Fluoxetine" pitchFamily="2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Fluoxetine" pitchFamily="2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Fluoxetine" pitchFamily="2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uoxetine" pitchFamily="2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uoxetine" pitchFamily="2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uoxetine" pitchFamily="2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uoxetine" pitchFamily="2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 pitchFamily="2" charset="0"/>
                <a:ea typeface="+mn-ea"/>
                <a:cs typeface="+mn-cs"/>
              </a:rPr>
              <a:t> Fear of the dark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 pitchFamily="2" charset="0"/>
                <a:ea typeface="+mn-ea"/>
                <a:cs typeface="+mn-cs"/>
              </a:rPr>
              <a:t> Fear of shellfish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 pitchFamily="2" charset="0"/>
                <a:ea typeface="+mn-ea"/>
                <a:cs typeface="+mn-cs"/>
              </a:rPr>
              <a:t> Fear of numbers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 pitchFamily="2" charset="0"/>
                <a:ea typeface="+mn-ea"/>
                <a:cs typeface="+mn-cs"/>
              </a:rPr>
              <a:t> Fear of dark wooded areas or of forests at night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/>
                <a:ea typeface="+mn-ea"/>
                <a:cs typeface="+mn-cs"/>
              </a:rPr>
              <a:t>8. Numerophobia</a:t>
            </a:r>
          </a:p>
        </p:txBody>
      </p:sp>
    </p:spTree>
    <p:extLst>
      <p:ext uri="{BB962C8B-B14F-4D97-AF65-F5344CB8AC3E}">
        <p14:creationId xmlns:p14="http://schemas.microsoft.com/office/powerpoint/2010/main" val="2691078039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895600" y="2286000"/>
            <a:ext cx="58674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Fluoxetine" pitchFamily="2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Fluoxetine" pitchFamily="2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Fluoxetine" pitchFamily="2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Fluoxetine" pitchFamily="2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Fluoxetine" pitchFamily="2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uoxetine" pitchFamily="2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uoxetine" pitchFamily="2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uoxetine" pitchFamily="2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uoxetine" pitchFamily="2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 pitchFamily="2" charset="0"/>
                <a:ea typeface="+mn-ea"/>
                <a:cs typeface="+mn-cs"/>
              </a:rPr>
              <a:t> Fear of thinking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 pitchFamily="2" charset="0"/>
                <a:ea typeface="+mn-ea"/>
                <a:cs typeface="+mn-cs"/>
              </a:rPr>
              <a:t> Fear of progress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 pitchFamily="2" charset="0"/>
                <a:ea typeface="+mn-ea"/>
                <a:cs typeface="+mn-cs"/>
              </a:rPr>
              <a:t> Fear of work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 pitchFamily="2" charset="0"/>
                <a:ea typeface="+mn-ea"/>
                <a:cs typeface="+mn-cs"/>
              </a:rPr>
              <a:t> Fear of drugs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/>
                <a:ea typeface="+mn-ea"/>
                <a:cs typeface="+mn-cs"/>
              </a:rPr>
              <a:t>9. Phronemophobia</a:t>
            </a:r>
          </a:p>
        </p:txBody>
      </p:sp>
    </p:spTree>
    <p:extLst>
      <p:ext uri="{BB962C8B-B14F-4D97-AF65-F5344CB8AC3E}">
        <p14:creationId xmlns:p14="http://schemas.microsoft.com/office/powerpoint/2010/main" val="329100663"/>
      </p:ext>
    </p:extLst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743200" y="2133600"/>
            <a:ext cx="6858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Fluoxetine" pitchFamily="2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Fluoxetine" pitchFamily="2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Fluoxetine" pitchFamily="2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Fluoxetine" pitchFamily="2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Fluoxetine" pitchFamily="2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uoxetine" pitchFamily="2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uoxetine" pitchFamily="2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uoxetine" pitchFamily="2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uoxetine" pitchFamily="2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 pitchFamily="2" charset="0"/>
                <a:ea typeface="+mn-ea"/>
                <a:cs typeface="+mn-cs"/>
              </a:rPr>
              <a:t> Fear of zoo’s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 pitchFamily="2" charset="0"/>
                <a:ea typeface="+mn-ea"/>
                <a:cs typeface="+mn-cs"/>
              </a:rPr>
              <a:t> Fear of zoologists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 pitchFamily="2" charset="0"/>
                <a:ea typeface="+mn-ea"/>
                <a:cs typeface="+mn-cs"/>
              </a:rPr>
              <a:t> Fear of animals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 pitchFamily="2" charset="0"/>
                <a:ea typeface="+mn-ea"/>
                <a:cs typeface="+mn-cs"/>
              </a:rPr>
              <a:t> Fear of mammals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0" y="288925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/>
                <a:ea typeface="+mn-ea"/>
                <a:cs typeface="+mn-cs"/>
              </a:rPr>
              <a:t>10. Zoophobia</a:t>
            </a:r>
          </a:p>
        </p:txBody>
      </p:sp>
    </p:spTree>
    <p:extLst>
      <p:ext uri="{BB962C8B-B14F-4D97-AF65-F5344CB8AC3E}">
        <p14:creationId xmlns:p14="http://schemas.microsoft.com/office/powerpoint/2010/main" val="2999628845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0" y="1600200"/>
            <a:ext cx="9144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 bite" pitchFamily="2" charset="0"/>
                <a:ea typeface="+mn-ea"/>
                <a:cs typeface="+mn-cs"/>
              </a:rPr>
              <a:t>Bonus</a:t>
            </a:r>
          </a:p>
        </p:txBody>
      </p:sp>
    </p:spTree>
    <p:extLst>
      <p:ext uri="{BB962C8B-B14F-4D97-AF65-F5344CB8AC3E}">
        <p14:creationId xmlns:p14="http://schemas.microsoft.com/office/powerpoint/2010/main" val="903713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0" y="533400"/>
            <a:ext cx="9144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/>
                <a:ea typeface="+mn-ea"/>
                <a:cs typeface="+mn-cs"/>
              </a:rPr>
              <a:t>Aurophobia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3657600" y="1905000"/>
            <a:ext cx="62484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Fluoxetine" pitchFamily="2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Fluoxetine" pitchFamily="2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Fluoxetine" pitchFamily="2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Fluoxetine" pitchFamily="2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Fluoxetine" pitchFamily="2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uoxetine" pitchFamily="2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uoxetine" pitchFamily="2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uoxetine" pitchFamily="2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uoxetine" pitchFamily="2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 pitchFamily="2" charset="0"/>
                <a:ea typeface="+mn-ea"/>
                <a:cs typeface="+mn-cs"/>
              </a:rPr>
              <a:t> Fear of airplanes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 pitchFamily="2" charset="0"/>
                <a:ea typeface="+mn-ea"/>
                <a:cs typeface="+mn-cs"/>
              </a:rPr>
              <a:t> Fear of gold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 pitchFamily="2" charset="0"/>
                <a:ea typeface="+mn-ea"/>
                <a:cs typeface="+mn-cs"/>
              </a:rPr>
              <a:t> Fear of the wind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 pitchFamily="2" charset="0"/>
                <a:ea typeface="+mn-ea"/>
                <a:cs typeface="+mn-cs"/>
              </a:rPr>
              <a:t> Fear of garlic</a:t>
            </a:r>
          </a:p>
        </p:txBody>
      </p:sp>
    </p:spTree>
    <p:extLst>
      <p:ext uri="{BB962C8B-B14F-4D97-AF65-F5344CB8AC3E}">
        <p14:creationId xmlns:p14="http://schemas.microsoft.com/office/powerpoint/2010/main" val="286156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ot a fan teen edition">
            <a:extLst>
              <a:ext uri="{FF2B5EF4-FFF2-40B4-BE49-F238E27FC236}">
                <a16:creationId xmlns:a16="http://schemas.microsoft.com/office/drawing/2014/main" id="{A2D4F991-E8EA-4B3F-B33D-AF02A4D3A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9"/>
          <a:stretch/>
        </p:blipFill>
        <p:spPr bwMode="auto">
          <a:xfrm>
            <a:off x="685800" y="486568"/>
            <a:ext cx="7772400" cy="5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947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on.com: Not a Fan: Teen Edition: What does it mean to really follow Jesus? (9780310734000): - Internet Explorer, optimized ">
            <a:extLst>
              <a:ext uri="{FF2B5EF4-FFF2-40B4-BE49-F238E27FC236}">
                <a16:creationId xmlns:a16="http://schemas.microsoft.com/office/drawing/2014/main" id="{201E3429-3983-4512-BBCF-FC5DF10884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1" t="25936" r="29546" b="7080"/>
          <a:stretch/>
        </p:blipFill>
        <p:spPr>
          <a:xfrm>
            <a:off x="1016995" y="762000"/>
            <a:ext cx="3248584" cy="49465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7CFC87-1E71-4482-98CC-B8265708AF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 t="20370" r="32500" b="10001"/>
          <a:stretch/>
        </p:blipFill>
        <p:spPr>
          <a:xfrm>
            <a:off x="4878423" y="762000"/>
            <a:ext cx="3248584" cy="492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04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ot a fan teen edition">
            <a:extLst>
              <a:ext uri="{FF2B5EF4-FFF2-40B4-BE49-F238E27FC236}">
                <a16:creationId xmlns:a16="http://schemas.microsoft.com/office/drawing/2014/main" id="{A2D4F991-E8EA-4B3F-B33D-AF02A4D3A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9"/>
          <a:stretch/>
        </p:blipFill>
        <p:spPr bwMode="auto">
          <a:xfrm>
            <a:off x="685800" y="486568"/>
            <a:ext cx="7772400" cy="5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861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razy-cat-main_Full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53623"/>
            <a:ext cx="5486400" cy="438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5EA962C0-4961-4113-A6E8-05B7F1071C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785039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azy_fans_1078[1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08" b="21614"/>
          <a:stretch/>
        </p:blipFill>
        <p:spPr bwMode="auto">
          <a:xfrm>
            <a:off x="2286000" y="1676400"/>
            <a:ext cx="3810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0AFA7D27-D082-46B6-A3C5-BA55FF1BEA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410180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 bite" pitchFamily="2" charset="0"/>
                <a:ea typeface="+mn-ea"/>
                <a:cs typeface="+mn-cs"/>
              </a:rPr>
              <a:t>Name That Fear</a:t>
            </a:r>
          </a:p>
        </p:txBody>
      </p:sp>
    </p:spTree>
    <p:extLst>
      <p:ext uri="{BB962C8B-B14F-4D97-AF65-F5344CB8AC3E}">
        <p14:creationId xmlns:p14="http://schemas.microsoft.com/office/powerpoint/2010/main" val="3099829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0AFA7D27-D082-46B6-A3C5-BA55FF1BEA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unicorn meat">
            <a:extLst>
              <a:ext uri="{FF2B5EF4-FFF2-40B4-BE49-F238E27FC236}">
                <a16:creationId xmlns:a16="http://schemas.microsoft.com/office/drawing/2014/main" id="{BA3A1D41-A822-4BB9-B65D-FCAEB3F97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14525"/>
            <a:ext cx="5715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458143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53"/>
          <a:stretch/>
        </p:blipFill>
        <p:spPr>
          <a:xfrm>
            <a:off x="1981200" y="1905000"/>
            <a:ext cx="5181600" cy="4052346"/>
          </a:xfrm>
          <a:prstGeom prst="rect">
            <a:avLst/>
          </a:prstGeom>
        </p:spPr>
      </p:pic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79451D68-DBB3-4879-84F3-67499E0212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770204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79451D68-DBB3-4879-84F3-67499E0212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DIY fails">
            <a:extLst>
              <a:ext uri="{FF2B5EF4-FFF2-40B4-BE49-F238E27FC236}">
                <a16:creationId xmlns:a16="http://schemas.microsoft.com/office/drawing/2014/main" id="{6961A61E-F306-4AFA-9A5D-3C035854B1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DIY fails">
            <a:extLst>
              <a:ext uri="{FF2B5EF4-FFF2-40B4-BE49-F238E27FC236}">
                <a16:creationId xmlns:a16="http://schemas.microsoft.com/office/drawing/2014/main" id="{DD6A224E-1F1F-4AB2-B97E-4D3385B84F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FECBBE-DBCC-49DE-9A43-D083699A53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94" b="13538"/>
          <a:stretch/>
        </p:blipFill>
        <p:spPr>
          <a:xfrm>
            <a:off x="888054" y="2274093"/>
            <a:ext cx="4319891" cy="3071813"/>
          </a:xfrm>
          <a:prstGeom prst="rect">
            <a:avLst/>
          </a:prstGeom>
        </p:spPr>
      </p:pic>
      <p:pic>
        <p:nvPicPr>
          <p:cNvPr id="3078" name="Picture 6" descr="Image result for DIY fails">
            <a:extLst>
              <a:ext uri="{FF2B5EF4-FFF2-40B4-BE49-F238E27FC236}">
                <a16:creationId xmlns:a16="http://schemas.microsoft.com/office/drawing/2014/main" id="{8846F77A-F31B-43C6-8DFA-D42E87358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" t="1861" r="4824" b="8786"/>
          <a:stretch/>
        </p:blipFill>
        <p:spPr bwMode="auto">
          <a:xfrm>
            <a:off x="5436544" y="1981200"/>
            <a:ext cx="2819402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989929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79451D68-DBB3-4879-84F3-67499E0212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a wedgie">
            <a:extLst>
              <a:ext uri="{FF2B5EF4-FFF2-40B4-BE49-F238E27FC236}">
                <a16:creationId xmlns:a16="http://schemas.microsoft.com/office/drawing/2014/main" id="{89BDA056-E08F-4F6C-8C3E-2851644BC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828800"/>
            <a:ext cx="506730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645670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0560" y="2050473"/>
            <a:ext cx="6784563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DOES JESUS WANT</a:t>
            </a:r>
          </a:p>
          <a:p>
            <a:pPr algn="ctr"/>
            <a:r>
              <a:rPr lang="en-US" sz="66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FANS OR </a:t>
            </a:r>
          </a:p>
          <a:p>
            <a:pPr algn="ctr"/>
            <a:r>
              <a:rPr lang="en-US" sz="66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FOLLOWERS?</a:t>
            </a:r>
          </a:p>
        </p:txBody>
      </p:sp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40A43325-13AE-4F00-8AEB-7B1D82A324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291488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666572"/>
            <a:ext cx="76962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Jesus wants followers who measure themselves against Him and don’t simply try to act “Christian.”</a:t>
            </a:r>
          </a:p>
        </p:txBody>
      </p:sp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C59482A2-3AE2-4D9A-8896-F74402E25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46476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7036" y="1676400"/>
            <a:ext cx="87630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DIAGNOSING FANDOM</a:t>
            </a:r>
          </a:p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QUESTION #1</a:t>
            </a:r>
          </a:p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Have you made a decision for Jesus, or have you committed to Jesus?</a:t>
            </a:r>
          </a:p>
        </p:txBody>
      </p:sp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5D955429-BBF8-4AA2-8D86-53828096A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580781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7036" y="1676400"/>
            <a:ext cx="87630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DIAGNOSING FANDOM</a:t>
            </a:r>
          </a:p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QUESTION #2</a:t>
            </a:r>
          </a:p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Do you just know about Jesus, or do you really know Him?</a:t>
            </a:r>
          </a:p>
        </p:txBody>
      </p:sp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B4AB4BCB-FCEF-44B2-BF34-C66669B0CA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66763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7036" y="1676400"/>
            <a:ext cx="8763000" cy="40626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DIAGNOSING FANDOM</a:t>
            </a:r>
          </a:p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QUESTION #3</a:t>
            </a:r>
          </a:p>
          <a:p>
            <a:pPr algn="ctr"/>
            <a:endParaRPr lang="en-US" b="1" dirty="0">
              <a:ln w="11430">
                <a:solidFill>
                  <a:srgbClr val="C00000"/>
                </a:solidFill>
              </a:ln>
              <a:solidFill>
                <a:schemeClr val="bg2"/>
              </a:solidFill>
            </a:endParaRPr>
          </a:p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Is Jesus one of many, or </a:t>
            </a:r>
          </a:p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is He your one and only?</a:t>
            </a:r>
          </a:p>
        </p:txBody>
      </p:sp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60987974-A7E4-4A4E-BC2A-635286B6D3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251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600200"/>
            <a:ext cx="9144000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DIAGNOSING FANDOM</a:t>
            </a:r>
          </a:p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QUESTION #4</a:t>
            </a:r>
          </a:p>
          <a:p>
            <a:pPr algn="ctr"/>
            <a:endParaRPr lang="en-US" sz="1400" b="1" dirty="0">
              <a:ln w="11430">
                <a:solidFill>
                  <a:srgbClr val="C00000"/>
                </a:solidFill>
              </a:ln>
              <a:solidFill>
                <a:schemeClr val="bg2"/>
              </a:solidFill>
            </a:endParaRPr>
          </a:p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Are you more focused </a:t>
            </a:r>
          </a:p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on the outside </a:t>
            </a:r>
          </a:p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than the inside?</a:t>
            </a:r>
          </a:p>
        </p:txBody>
      </p:sp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DBB4B6A8-69F0-48C9-95D9-4B466A4AD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720293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609600" y="381000"/>
            <a:ext cx="8001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/>
                <a:ea typeface="+mn-ea"/>
                <a:cs typeface="+mn-cs"/>
              </a:rPr>
              <a:t>1. Verbophobia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895600" y="2193925"/>
            <a:ext cx="62484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Fluoxetine" pitchFamily="2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Fluoxetine" pitchFamily="2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Fluoxetine" pitchFamily="2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Fluoxetine" pitchFamily="2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Fluoxetine" pitchFamily="2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uoxetine" pitchFamily="2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uoxetine" pitchFamily="2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uoxetine" pitchFamily="2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uoxetine" pitchFamily="2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 pitchFamily="2" charset="0"/>
                <a:ea typeface="+mn-ea"/>
                <a:cs typeface="+mn-cs"/>
              </a:rPr>
              <a:t> Fear of vermin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 pitchFamily="2" charset="0"/>
                <a:ea typeface="+mn-ea"/>
                <a:cs typeface="+mn-cs"/>
              </a:rPr>
              <a:t> Fear of words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 pitchFamily="2" charset="0"/>
                <a:ea typeface="+mn-ea"/>
                <a:cs typeface="+mn-cs"/>
              </a:rPr>
              <a:t> Fear of verbs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 pitchFamily="2" charset="0"/>
                <a:ea typeface="+mn-ea"/>
                <a:cs typeface="+mn-cs"/>
              </a:rPr>
              <a:t> Fear of Walloons</a:t>
            </a:r>
          </a:p>
        </p:txBody>
      </p:sp>
    </p:spTree>
    <p:extLst>
      <p:ext uri="{BB962C8B-B14F-4D97-AF65-F5344CB8AC3E}">
        <p14:creationId xmlns:p14="http://schemas.microsoft.com/office/powerpoint/2010/main" val="87611688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842" y="1496291"/>
            <a:ext cx="9144000" cy="49552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DIAGNOSING FANDOM</a:t>
            </a:r>
          </a:p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QUESTION #5</a:t>
            </a:r>
          </a:p>
          <a:p>
            <a:pPr algn="ctr"/>
            <a:endParaRPr lang="en-US" sz="1600" b="1" dirty="0">
              <a:ln w="11430">
                <a:solidFill>
                  <a:srgbClr val="C00000"/>
                </a:solidFill>
              </a:ln>
              <a:solidFill>
                <a:schemeClr val="bg2"/>
              </a:solidFill>
            </a:endParaRPr>
          </a:p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Are you a </a:t>
            </a:r>
          </a:p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self-empowered fan </a:t>
            </a:r>
          </a:p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or a Spirit-filled follower?</a:t>
            </a:r>
          </a:p>
        </p:txBody>
      </p:sp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FEC5D1ED-74AA-42F7-8682-32787D695B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996768"/>
      </p:ext>
    </p:extLst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842" y="1676400"/>
            <a:ext cx="9144000" cy="50321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DIAGNOSING FANDOM</a:t>
            </a:r>
          </a:p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QUESTION #6</a:t>
            </a:r>
          </a:p>
          <a:p>
            <a:pPr algn="ctr"/>
            <a:endParaRPr lang="en-US" sz="300" b="1" dirty="0">
              <a:ln w="11430">
                <a:solidFill>
                  <a:srgbClr val="C00000"/>
                </a:solidFill>
              </a:ln>
              <a:solidFill>
                <a:schemeClr val="bg2"/>
              </a:solidFill>
            </a:endParaRPr>
          </a:p>
          <a:p>
            <a:pPr algn="ctr"/>
            <a:endParaRPr lang="en-US" sz="1600" b="1" dirty="0">
              <a:ln w="11430">
                <a:solidFill>
                  <a:srgbClr val="C00000"/>
                </a:solidFill>
              </a:ln>
              <a:solidFill>
                <a:schemeClr val="bg2"/>
              </a:solidFill>
            </a:endParaRPr>
          </a:p>
          <a:p>
            <a:pPr algn="ctr"/>
            <a:endParaRPr lang="en-US" sz="200" b="1" dirty="0">
              <a:ln w="11430">
                <a:solidFill>
                  <a:srgbClr val="C00000"/>
                </a:solidFill>
              </a:ln>
              <a:solidFill>
                <a:schemeClr val="bg2"/>
              </a:solidFill>
            </a:endParaRPr>
          </a:p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Does your life </a:t>
            </a:r>
          </a:p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reflect what you say </a:t>
            </a:r>
          </a:p>
          <a:p>
            <a:pPr algn="ctr"/>
            <a:r>
              <a:rPr lang="en-US" sz="6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you believe about Jesus?</a:t>
            </a:r>
          </a:p>
        </p:txBody>
      </p:sp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E8A5D585-2FAA-4B06-ABDE-7EE63D690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148164"/>
      </p:ext>
    </p:extLst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://dwellingintheword.files.wordpress.com/2010/10/brokennes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6" name="Picture 2" descr="http://www.gccnh.com/imageuploads/Sermons/Series%20Thumbs/Fan%20or%20Follower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42" y="1828800"/>
            <a:ext cx="6858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2E5C2BD7-2130-4EE8-A42C-09EEBAB8BE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794633"/>
      </p:ext>
    </p:extLst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://dwellingintheword.files.wordpress.com/2010/10/brokennes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524000"/>
            <a:ext cx="8686800" cy="48474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16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200" b="1" dirty="0">
              <a:ln w="11430">
                <a:solidFill>
                  <a:srgbClr val="C00000"/>
                </a:solidFill>
              </a:ln>
              <a:solidFill>
                <a:schemeClr val="bg2"/>
              </a:solidFill>
            </a:endParaRPr>
          </a:p>
          <a:p>
            <a:pPr algn="ctr"/>
            <a:r>
              <a:rPr lang="en-US" sz="48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“It’s not that fans don’t want to have a relationship with Jesus, they just want one on their own terms. The question is, though, what kind of relationship does Jesus want to have with us?”</a:t>
            </a:r>
          </a:p>
        </p:txBody>
      </p:sp>
      <p:pic>
        <p:nvPicPr>
          <p:cNvPr id="6" name="Picture 2" descr="Image result for not a fan teen edition">
            <a:extLst>
              <a:ext uri="{FF2B5EF4-FFF2-40B4-BE49-F238E27FC236}">
                <a16:creationId xmlns:a16="http://schemas.microsoft.com/office/drawing/2014/main" id="{8F358963-BC0E-4829-8C9D-08A2697229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918712"/>
      </p:ext>
    </p:extLst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676400"/>
            <a:ext cx="8686800" cy="45704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16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200" b="1" dirty="0">
              <a:ln w="11430"/>
              <a:solidFill>
                <a:srgbClr val="FF0000"/>
              </a:solidFill>
            </a:endParaRPr>
          </a:p>
          <a:p>
            <a:pPr algn="ctr"/>
            <a:r>
              <a:rPr lang="en-US" sz="52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Then he said to them </a:t>
            </a:r>
            <a:r>
              <a:rPr lang="en-US" sz="52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all</a:t>
            </a:r>
            <a:r>
              <a:rPr lang="en-US" sz="52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:</a:t>
            </a:r>
            <a:r>
              <a:rPr lang="en-US" sz="52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52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“If anyone would </a:t>
            </a:r>
            <a:r>
              <a:rPr lang="en-US" sz="52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come after </a:t>
            </a:r>
            <a:r>
              <a:rPr lang="en-US" sz="52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me, he must deny himself and take up his cross daily and follow me.”  ~ Luke 9:23</a:t>
            </a:r>
          </a:p>
        </p:txBody>
      </p:sp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57B2072F-25E5-4285-9AE0-9CD6AAD685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729878"/>
      </p:ext>
    </p:extLst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676400"/>
            <a:ext cx="8686800" cy="49398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200" b="1" dirty="0">
              <a:ln w="11430"/>
              <a:solidFill>
                <a:srgbClr val="FF0000"/>
              </a:solidFill>
            </a:endParaRPr>
          </a:p>
          <a:p>
            <a:pPr algn="ctr"/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ALL/ANYONE</a:t>
            </a:r>
          </a:p>
          <a:p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~ Not just grown adults</a:t>
            </a:r>
          </a:p>
          <a:p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~ Not just pastors</a:t>
            </a:r>
          </a:p>
          <a:p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~ Not just missionaries</a:t>
            </a:r>
          </a:p>
          <a:p>
            <a:endParaRPr lang="en-US" sz="2800" b="1" dirty="0">
              <a:ln w="11430">
                <a:solidFill>
                  <a:srgbClr val="C00000"/>
                </a:solidFill>
              </a:ln>
              <a:solidFill>
                <a:schemeClr val="bg2"/>
              </a:solidFill>
            </a:endParaRPr>
          </a:p>
          <a:p>
            <a:pPr algn="ctr"/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Jesus calls EVERYONE</a:t>
            </a:r>
          </a:p>
        </p:txBody>
      </p:sp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921BB6E3-60EA-444E-8F88-F1B1C4A076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513841"/>
      </p:ext>
    </p:extLst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4745" y="1524000"/>
            <a:ext cx="8686800" cy="52168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200" b="1" dirty="0">
              <a:ln w="11430"/>
              <a:solidFill>
                <a:srgbClr val="FF0000"/>
              </a:solidFill>
            </a:endParaRPr>
          </a:p>
          <a:p>
            <a:pPr algn="ctr"/>
            <a:r>
              <a:rPr lang="en-US" sz="5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ALL/ANYONE</a:t>
            </a:r>
          </a:p>
          <a:p>
            <a:r>
              <a:rPr lang="en-US" sz="5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~ Not just the “perfect” ones</a:t>
            </a:r>
          </a:p>
          <a:p>
            <a:r>
              <a:rPr lang="en-US" sz="5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~ Not just those who “have it  </a:t>
            </a:r>
          </a:p>
          <a:p>
            <a:r>
              <a:rPr lang="en-US" sz="5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   all together”</a:t>
            </a:r>
          </a:p>
          <a:p>
            <a:r>
              <a:rPr lang="en-US" sz="5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~ Not just those who only sin</a:t>
            </a:r>
          </a:p>
          <a:p>
            <a:r>
              <a:rPr lang="en-US" sz="50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   “a little”</a:t>
            </a:r>
          </a:p>
          <a:p>
            <a:endParaRPr lang="en-US" sz="2800" b="1" dirty="0">
              <a:ln w="11430"/>
              <a:solidFill>
                <a:srgbClr val="FF0000"/>
              </a:solidFill>
            </a:endParaRPr>
          </a:p>
        </p:txBody>
      </p:sp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044FA36E-5174-4BFD-8DAC-9D91BD60AE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051745"/>
      </p:ext>
    </p:extLst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676400"/>
            <a:ext cx="8686800" cy="45704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16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200" b="1" dirty="0">
              <a:ln w="11430"/>
              <a:solidFill>
                <a:srgbClr val="FF0000"/>
              </a:solidFill>
            </a:endParaRPr>
          </a:p>
          <a:p>
            <a:pPr algn="ctr"/>
            <a:r>
              <a:rPr lang="en-US" sz="52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Then he said to them </a:t>
            </a:r>
            <a:r>
              <a:rPr lang="en-US" sz="52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all: </a:t>
            </a:r>
            <a:r>
              <a:rPr lang="en-US" sz="52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"If anyone would </a:t>
            </a:r>
            <a:r>
              <a:rPr lang="en-US" sz="52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come after </a:t>
            </a:r>
            <a:r>
              <a:rPr lang="en-US" sz="52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me, he must deny himself and take up his cross daily and follow me.”  ~ Luke 9:23</a:t>
            </a:r>
          </a:p>
        </p:txBody>
      </p:sp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57B2072F-25E5-4285-9AE0-9CD6AAD685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01157"/>
      </p:ext>
    </p:extLst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4745" y="1524000"/>
            <a:ext cx="8686800" cy="30931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200" b="1" dirty="0">
              <a:ln w="11430"/>
              <a:solidFill>
                <a:srgbClr val="FF0000"/>
              </a:solidFill>
            </a:endParaRPr>
          </a:p>
          <a:p>
            <a:pPr algn="ctr"/>
            <a:r>
              <a:rPr lang="en-US" sz="5400" b="1" dirty="0">
                <a:ln w="11430"/>
                <a:solidFill>
                  <a:schemeClr val="bg2"/>
                </a:solidFill>
              </a:rPr>
              <a:t>COME AFTER</a:t>
            </a:r>
          </a:p>
          <a:p>
            <a:pPr algn="ctr"/>
            <a:r>
              <a:rPr lang="en-US" sz="5400" b="1" dirty="0">
                <a:ln w="11430"/>
                <a:solidFill>
                  <a:schemeClr val="bg2"/>
                </a:solidFill>
              </a:rPr>
              <a:t>=</a:t>
            </a:r>
          </a:p>
          <a:p>
            <a:pPr algn="ctr"/>
            <a:r>
              <a:rPr lang="en-US" sz="5400" b="1" dirty="0">
                <a:ln w="11430"/>
                <a:solidFill>
                  <a:schemeClr val="bg2"/>
                </a:solidFill>
              </a:rPr>
              <a:t>“Passionate pursuit”</a:t>
            </a:r>
          </a:p>
          <a:p>
            <a:endParaRPr lang="en-US" sz="2800" b="1" dirty="0">
              <a:ln w="11430"/>
              <a:solidFill>
                <a:srgbClr val="FF0000"/>
              </a:solidFill>
            </a:endParaRPr>
          </a:p>
        </p:txBody>
      </p:sp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F4BF363A-739E-4003-856A-2D8936E0F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590648"/>
      </p:ext>
    </p:extLst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AFFC8207-2A4F-465E-8E77-4E6C623DEB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25F4B1-B244-4361-AE21-BC9145FC3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407" y="2292095"/>
            <a:ext cx="2390787" cy="2573951"/>
          </a:xfrm>
          <a:prstGeom prst="rect">
            <a:avLst/>
          </a:prstGeom>
        </p:spPr>
      </p:pic>
      <p:pic>
        <p:nvPicPr>
          <p:cNvPr id="7" name="Picture 2" descr="http://ncpccollegegroup.files.wordpress.com/2010/05/bronco-fan.jpg">
            <a:extLst>
              <a:ext uri="{FF2B5EF4-FFF2-40B4-BE49-F238E27FC236}">
                <a16:creationId xmlns:a16="http://schemas.microsoft.com/office/drawing/2014/main" id="{7B490752-6599-46CA-8A11-BA4B28909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145" y="2286986"/>
            <a:ext cx="2267355" cy="255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pittsburgh steeler fans">
            <a:extLst>
              <a:ext uri="{FF2B5EF4-FFF2-40B4-BE49-F238E27FC236}">
                <a16:creationId xmlns:a16="http://schemas.microsoft.com/office/drawing/2014/main" id="{6A7A6F0C-3756-4865-9B56-B8A0B69C1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5"/>
          <a:stretch/>
        </p:blipFill>
        <p:spPr bwMode="auto">
          <a:xfrm>
            <a:off x="3351360" y="1905000"/>
            <a:ext cx="2509957" cy="365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316400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8382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/>
                <a:ea typeface="+mn-ea"/>
                <a:cs typeface="+mn-cs"/>
              </a:rPr>
              <a:t>2. Metathesiophobia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609600" y="2438400"/>
            <a:ext cx="800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luoxetine"/>
              <a:ea typeface="+mn-ea"/>
              <a:cs typeface="+mn-cs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667000" y="2193925"/>
            <a:ext cx="6477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Fluoxetine" pitchFamily="2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Fluoxetine" pitchFamily="2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Fluoxetine" pitchFamily="2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Fluoxetine" pitchFamily="2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Fluoxetine" pitchFamily="2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uoxetine" pitchFamily="2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uoxetine" pitchFamily="2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uoxetine" pitchFamily="2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uoxetine" pitchFamily="2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 pitchFamily="2" charset="0"/>
                <a:ea typeface="+mn-ea"/>
                <a:cs typeface="+mn-cs"/>
              </a:rPr>
              <a:t> Fear of cooking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 pitchFamily="2" charset="0"/>
                <a:ea typeface="+mn-ea"/>
                <a:cs typeface="+mn-cs"/>
              </a:rPr>
              <a:t> Fear of ants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 pitchFamily="2" charset="0"/>
                <a:ea typeface="+mn-ea"/>
                <a:cs typeface="+mn-cs"/>
              </a:rPr>
              <a:t> Fear of changes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 pitchFamily="2" charset="0"/>
                <a:ea typeface="+mn-ea"/>
                <a:cs typeface="+mn-cs"/>
              </a:rPr>
              <a:t> Fear of haircuts</a:t>
            </a:r>
          </a:p>
        </p:txBody>
      </p:sp>
    </p:spTree>
    <p:extLst>
      <p:ext uri="{BB962C8B-B14F-4D97-AF65-F5344CB8AC3E}">
        <p14:creationId xmlns:p14="http://schemas.microsoft.com/office/powerpoint/2010/main" val="374834873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745" y="1524000"/>
            <a:ext cx="8686800" cy="42319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200" b="1" dirty="0">
              <a:ln w="11430"/>
              <a:solidFill>
                <a:srgbClr val="FF0000"/>
              </a:solidFill>
            </a:endParaRPr>
          </a:p>
          <a:p>
            <a:pPr algn="ctr"/>
            <a:r>
              <a:rPr lang="en-US" sz="4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“The Kingdom of Heaven is like</a:t>
            </a:r>
          </a:p>
          <a:p>
            <a:pPr algn="ctr"/>
            <a:r>
              <a:rPr lang="en-US" sz="4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a treasure that a man discovered hidden in a field. In his excitement, he hid it again and sold everything he owned to get enough money </a:t>
            </a:r>
          </a:p>
          <a:p>
            <a:pPr algn="ctr"/>
            <a:r>
              <a:rPr lang="en-US" sz="4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to buy the field.” ~ Matthew 13:44</a:t>
            </a:r>
          </a:p>
        </p:txBody>
      </p:sp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5F19709C-A082-479E-A374-72A05CCD94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34647"/>
      </p:ext>
    </p:extLst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672" y="1905000"/>
            <a:ext cx="8686800" cy="34932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200" b="1" dirty="0">
              <a:ln w="11430"/>
              <a:solidFill>
                <a:srgbClr val="FF0000"/>
              </a:solidFill>
            </a:endParaRPr>
          </a:p>
          <a:p>
            <a:pPr algn="ctr"/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Do you have stories about</a:t>
            </a:r>
          </a:p>
          <a:p>
            <a:pPr algn="ctr"/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your pursuit of Jesus</a:t>
            </a:r>
          </a:p>
          <a:p>
            <a:pPr algn="ctr"/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that make people</a:t>
            </a:r>
          </a:p>
          <a:p>
            <a:pPr algn="ctr"/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say, “That’s crazy”?</a:t>
            </a:r>
          </a:p>
        </p:txBody>
      </p:sp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E8B475C4-9F50-43CE-837A-C84907D72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204215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458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/>
                <a:ea typeface="+mn-ea"/>
                <a:cs typeface="+mn-cs"/>
              </a:rPr>
              <a:t>3. Ablutophobia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889125" y="2474913"/>
            <a:ext cx="550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luoxetine"/>
              <a:ea typeface="+mn-ea"/>
              <a:cs typeface="+mn-cs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438400" y="1905000"/>
            <a:ext cx="67056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88975" indent="-688975">
              <a:defRPr>
                <a:solidFill>
                  <a:schemeClr val="tx1"/>
                </a:solidFill>
                <a:latin typeface="Fluoxetine" pitchFamily="2" charset="0"/>
              </a:defRPr>
            </a:lvl1pPr>
            <a:lvl2pPr marL="1489075" indent="-342900">
              <a:defRPr>
                <a:solidFill>
                  <a:schemeClr val="tx1"/>
                </a:solidFill>
                <a:latin typeface="Fluoxetine" pitchFamily="2" charset="0"/>
              </a:defRPr>
            </a:lvl2pPr>
            <a:lvl3pPr marL="1946275" indent="-342900">
              <a:defRPr>
                <a:solidFill>
                  <a:schemeClr val="tx1"/>
                </a:solidFill>
                <a:latin typeface="Fluoxetine" pitchFamily="2" charset="0"/>
              </a:defRPr>
            </a:lvl3pPr>
            <a:lvl4pPr marL="2403475" indent="-342900">
              <a:defRPr>
                <a:solidFill>
                  <a:schemeClr val="tx1"/>
                </a:solidFill>
                <a:latin typeface="Fluoxetine" pitchFamily="2" charset="0"/>
              </a:defRPr>
            </a:lvl4pPr>
            <a:lvl5pPr marL="2860675" indent="-342900">
              <a:defRPr>
                <a:solidFill>
                  <a:schemeClr val="tx1"/>
                </a:solidFill>
                <a:latin typeface="Fluoxetine" pitchFamily="2" charset="0"/>
              </a:defRPr>
            </a:lvl5pPr>
            <a:lvl6pPr marL="3317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uoxetine" pitchFamily="2" charset="0"/>
              </a:defRPr>
            </a:lvl6pPr>
            <a:lvl7pPr marL="3775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uoxetine" pitchFamily="2" charset="0"/>
              </a:defRPr>
            </a:lvl7pPr>
            <a:lvl8pPr marL="4232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uoxetine" pitchFamily="2" charset="0"/>
              </a:defRPr>
            </a:lvl8pPr>
            <a:lvl9pPr marL="4689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uoxetine" pitchFamily="2" charset="0"/>
              </a:defRPr>
            </a:lvl9pPr>
          </a:lstStyle>
          <a:p>
            <a:pPr marL="688975" marR="0" lvl="0" indent="-6889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 pitchFamily="2" charset="0"/>
                <a:ea typeface="+mn-ea"/>
                <a:cs typeface="+mn-cs"/>
              </a:rPr>
              <a:t> Fear of washing or  bathing</a:t>
            </a:r>
          </a:p>
          <a:p>
            <a:pPr marL="688975" marR="0" lvl="0" indent="-6889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 pitchFamily="2" charset="0"/>
                <a:ea typeface="+mn-ea"/>
                <a:cs typeface="+mn-cs"/>
              </a:rPr>
              <a:t> Fear of children</a:t>
            </a:r>
          </a:p>
          <a:p>
            <a:pPr marL="688975" marR="0" lvl="0" indent="-6889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 pitchFamily="2" charset="0"/>
                <a:ea typeface="+mn-ea"/>
                <a:cs typeface="+mn-cs"/>
              </a:rPr>
              <a:t> Fear of abundance</a:t>
            </a:r>
          </a:p>
          <a:p>
            <a:pPr marL="688975" marR="0" lvl="0" indent="-6889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 pitchFamily="2" charset="0"/>
                <a:ea typeface="+mn-ea"/>
                <a:cs typeface="+mn-cs"/>
              </a:rPr>
              <a:t> Fear of waiting</a:t>
            </a:r>
          </a:p>
        </p:txBody>
      </p:sp>
    </p:spTree>
    <p:extLst>
      <p:ext uri="{BB962C8B-B14F-4D97-AF65-F5344CB8AC3E}">
        <p14:creationId xmlns:p14="http://schemas.microsoft.com/office/powerpoint/2010/main" val="100403244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8534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/>
                <a:ea typeface="+mn-ea"/>
                <a:cs typeface="+mn-cs"/>
              </a:rPr>
              <a:t>4. Homilophobia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667000" y="1905000"/>
            <a:ext cx="66294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Fluoxetine" pitchFamily="2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Fluoxetine" pitchFamily="2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Fluoxetine" pitchFamily="2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Fluoxetine" pitchFamily="2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Fluoxetine" pitchFamily="2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uoxetine" pitchFamily="2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uoxetine" pitchFamily="2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uoxetine" pitchFamily="2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uoxetine" pitchFamily="2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 pitchFamily="2" charset="0"/>
                <a:ea typeface="+mn-ea"/>
                <a:cs typeface="+mn-cs"/>
              </a:rPr>
              <a:t> Fear of humans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 pitchFamily="2" charset="0"/>
                <a:ea typeface="+mn-ea"/>
                <a:cs typeface="+mn-cs"/>
              </a:rPr>
              <a:t> Fear of homeless people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 pitchFamily="2" charset="0"/>
                <a:ea typeface="+mn-ea"/>
                <a:cs typeface="+mn-cs"/>
              </a:rPr>
              <a:t> Fear of sermons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 pitchFamily="2" charset="0"/>
                <a:ea typeface="+mn-ea"/>
                <a:cs typeface="+mn-cs"/>
              </a:rPr>
              <a:t> Fear of homonyms</a:t>
            </a:r>
          </a:p>
        </p:txBody>
      </p:sp>
    </p:spTree>
    <p:extLst>
      <p:ext uri="{BB962C8B-B14F-4D97-AF65-F5344CB8AC3E}">
        <p14:creationId xmlns:p14="http://schemas.microsoft.com/office/powerpoint/2010/main" val="2614479732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/>
                <a:ea typeface="+mn-ea"/>
                <a:cs typeface="+mn-cs"/>
              </a:rPr>
              <a:t>5. Hexakosioihexekontahexaphobia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362200" y="1981200"/>
            <a:ext cx="67056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Fluoxetine" pitchFamily="2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Fluoxetine" pitchFamily="2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Fluoxetine" pitchFamily="2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Fluoxetine" pitchFamily="2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Fluoxetine" pitchFamily="2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uoxetine" pitchFamily="2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uoxetine" pitchFamily="2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uoxetine" pitchFamily="2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uoxetine" pitchFamily="2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 pitchFamily="2" charset="0"/>
                <a:ea typeface="+mn-ea"/>
                <a:cs typeface="+mn-cs"/>
              </a:rPr>
              <a:t> Fear of hexagons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 pitchFamily="2" charset="0"/>
                <a:ea typeface="+mn-ea"/>
                <a:cs typeface="+mn-cs"/>
              </a:rPr>
              <a:t> Fear of numbers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 pitchFamily="2" charset="0"/>
                <a:ea typeface="+mn-ea"/>
                <a:cs typeface="+mn-cs"/>
              </a:rPr>
              <a:t> Fear of shapes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 pitchFamily="2" charset="0"/>
                <a:ea typeface="+mn-ea"/>
                <a:cs typeface="+mn-cs"/>
              </a:rPr>
              <a:t> Fear of the number 666</a:t>
            </a:r>
          </a:p>
        </p:txBody>
      </p:sp>
    </p:spTree>
    <p:extLst>
      <p:ext uri="{BB962C8B-B14F-4D97-AF65-F5344CB8AC3E}">
        <p14:creationId xmlns:p14="http://schemas.microsoft.com/office/powerpoint/2010/main" val="87424666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-130175" y="381000"/>
            <a:ext cx="9296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/>
                <a:ea typeface="+mn-ea"/>
                <a:cs typeface="+mn-cs"/>
              </a:rPr>
              <a:t>6. Hippopotomonstrosesquippedaliophobia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254250" y="2362200"/>
            <a:ext cx="7010400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Fluoxetine" pitchFamily="2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Fluoxetine" pitchFamily="2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Fluoxetine" pitchFamily="2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Fluoxetine" pitchFamily="2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Fluoxetine" pitchFamily="2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uoxetine" pitchFamily="2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uoxetine" pitchFamily="2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uoxetine" pitchFamily="2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uoxetine" pitchFamily="2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 pitchFamily="2" charset="0"/>
                <a:ea typeface="+mn-ea"/>
                <a:cs typeface="+mn-cs"/>
              </a:rPr>
              <a:t> Fear of hippopotamus’s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 pitchFamily="2" charset="0"/>
                <a:ea typeface="+mn-ea"/>
                <a:cs typeface="+mn-cs"/>
              </a:rPr>
              <a:t> Fear of long words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 pitchFamily="2" charset="0"/>
                <a:ea typeface="+mn-ea"/>
                <a:cs typeface="+mn-cs"/>
              </a:rPr>
              <a:t> Fear of hip hop music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 pitchFamily="2" charset="0"/>
                <a:ea typeface="+mn-ea"/>
                <a:cs typeface="+mn-cs"/>
              </a:rPr>
              <a:t> Fear of otters</a:t>
            </a:r>
          </a:p>
        </p:txBody>
      </p:sp>
    </p:spTree>
    <p:extLst>
      <p:ext uri="{BB962C8B-B14F-4D97-AF65-F5344CB8AC3E}">
        <p14:creationId xmlns:p14="http://schemas.microsoft.com/office/powerpoint/2010/main" val="37126047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438400" y="2117725"/>
            <a:ext cx="6858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Fluoxetine" pitchFamily="2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Fluoxetine" pitchFamily="2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Fluoxetine" pitchFamily="2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Fluoxetine" pitchFamily="2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Fluoxetine" pitchFamily="2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uoxetine" pitchFamily="2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uoxetine" pitchFamily="2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uoxetine" pitchFamily="2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luoxetine" pitchFamily="2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 pitchFamily="2" charset="0"/>
                <a:ea typeface="+mn-ea"/>
                <a:cs typeface="+mn-cs"/>
              </a:rPr>
              <a:t> Fear of color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 pitchFamily="2" charset="0"/>
                <a:ea typeface="+mn-ea"/>
                <a:cs typeface="+mn-cs"/>
              </a:rPr>
              <a:t> Fear of computers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 pitchFamily="2" charset="0"/>
                <a:ea typeface="+mn-ea"/>
                <a:cs typeface="+mn-cs"/>
              </a:rPr>
              <a:t> Fear of horse races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 pitchFamily="2" charset="0"/>
                <a:ea typeface="+mn-ea"/>
                <a:cs typeface="+mn-cs"/>
              </a:rPr>
              <a:t> Fear of clowns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066800" y="1219200"/>
            <a:ext cx="7543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Fluoxetine"/>
              <a:ea typeface="+mn-ea"/>
              <a:cs typeface="+mn-cs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Fluoxetine"/>
                <a:ea typeface="+mn-ea"/>
                <a:cs typeface="+mn-cs"/>
              </a:rPr>
              <a:t>7. Coulrophobia</a:t>
            </a:r>
          </a:p>
        </p:txBody>
      </p:sp>
    </p:spTree>
    <p:extLst>
      <p:ext uri="{BB962C8B-B14F-4D97-AF65-F5344CB8AC3E}">
        <p14:creationId xmlns:p14="http://schemas.microsoft.com/office/powerpoint/2010/main" val="2530918861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lement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luoxetine"/>
        <a:ea typeface=""/>
        <a:cs typeface=""/>
      </a:majorFont>
      <a:minorFont>
        <a:latin typeface="Fluoxeti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2218</TotalTime>
  <Words>586</Words>
  <Application>Microsoft Office PowerPoint</Application>
  <PresentationFormat>On-screen Show (4:3)</PresentationFormat>
  <Paragraphs>136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 bite</vt:lpstr>
      <vt:lpstr>Arial</vt:lpstr>
      <vt:lpstr>Calibri</vt:lpstr>
      <vt:lpstr>Fluoxetine</vt:lpstr>
      <vt:lpstr>Palatino Linotype</vt:lpstr>
      <vt:lpstr>Times New Roman</vt:lpstr>
      <vt:lpstr>Wingdings</vt:lpstr>
      <vt:lpstr>Default Design</vt:lpstr>
      <vt:lpstr>1_Elemental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Musser</dc:creator>
  <cp:lastModifiedBy>Mark Musser</cp:lastModifiedBy>
  <cp:revision>100</cp:revision>
  <cp:lastPrinted>2012-05-23T18:03:48Z</cp:lastPrinted>
  <dcterms:created xsi:type="dcterms:W3CDTF">2012-04-20T12:55:57Z</dcterms:created>
  <dcterms:modified xsi:type="dcterms:W3CDTF">2018-07-27T22:38:56Z</dcterms:modified>
</cp:coreProperties>
</file>