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sldIdLst>
    <p:sldId id="326" r:id="rId3"/>
    <p:sldId id="423" r:id="rId4"/>
    <p:sldId id="421" r:id="rId5"/>
    <p:sldId id="422" r:id="rId6"/>
    <p:sldId id="294" r:id="rId7"/>
    <p:sldId id="296" r:id="rId8"/>
    <p:sldId id="301" r:id="rId9"/>
    <p:sldId id="257" r:id="rId10"/>
    <p:sldId id="272" r:id="rId11"/>
    <p:sldId id="327" r:id="rId12"/>
    <p:sldId id="336" r:id="rId13"/>
    <p:sldId id="341" r:id="rId14"/>
    <p:sldId id="346" r:id="rId15"/>
    <p:sldId id="359" r:id="rId16"/>
    <p:sldId id="371" r:id="rId17"/>
    <p:sldId id="372" r:id="rId18"/>
    <p:sldId id="390" r:id="rId19"/>
    <p:sldId id="399" r:id="rId20"/>
    <p:sldId id="400" r:id="rId21"/>
    <p:sldId id="401" r:id="rId22"/>
    <p:sldId id="402" r:id="rId23"/>
    <p:sldId id="403" r:id="rId24"/>
    <p:sldId id="405" r:id="rId25"/>
    <p:sldId id="404" r:id="rId26"/>
    <p:sldId id="406" r:id="rId27"/>
    <p:sldId id="407" r:id="rId28"/>
    <p:sldId id="409" r:id="rId29"/>
    <p:sldId id="408" r:id="rId30"/>
    <p:sldId id="410" r:id="rId31"/>
    <p:sldId id="411" r:id="rId32"/>
    <p:sldId id="412" r:id="rId33"/>
    <p:sldId id="413" r:id="rId34"/>
    <p:sldId id="414" r:id="rId35"/>
    <p:sldId id="415" r:id="rId36"/>
    <p:sldId id="416" r:id="rId37"/>
    <p:sldId id="418" r:id="rId38"/>
    <p:sldId id="419" r:id="rId39"/>
    <p:sldId id="420"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2" autoAdjust="0"/>
    <p:restoredTop sz="94660"/>
  </p:normalViewPr>
  <p:slideViewPr>
    <p:cSldViewPr>
      <p:cViewPr varScale="1">
        <p:scale>
          <a:sx n="79" d="100"/>
          <a:sy n="79" d="100"/>
        </p:scale>
        <p:origin x="1474"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F6DAD4-4281-497D-BA08-7678C243F61B}" type="datetimeFigureOut">
              <a:rPr lang="en-US" smtClean="0"/>
              <a:t>8/22/2018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76B4F8-15C6-409B-B8AF-EFEB736B0FF7}" type="slidenum">
              <a:rPr lang="en-US" smtClean="0"/>
              <a:t>‹#›</a:t>
            </a:fld>
            <a:endParaRPr lang="en-US"/>
          </a:p>
        </p:txBody>
      </p:sp>
    </p:spTree>
    <p:extLst>
      <p:ext uri="{BB962C8B-B14F-4D97-AF65-F5344CB8AC3E}">
        <p14:creationId xmlns:p14="http://schemas.microsoft.com/office/powerpoint/2010/main" val="970278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899726-AB99-4878-BE6B-17BCC7D79746}" type="datetimeFigureOut">
              <a:rPr lang="en-US" smtClean="0"/>
              <a:t>8/22/2018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976504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899726-AB99-4878-BE6B-17BCC7D79746}" type="datetimeFigureOut">
              <a:rPr lang="en-US" smtClean="0"/>
              <a:t>8/22/2018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18572510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899726-AB99-4878-BE6B-17BCC7D79746}" type="datetimeFigureOut">
              <a:rPr lang="en-US" smtClean="0"/>
              <a:t>8/22/2018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1854260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A0F9FE3-932E-4F55-BF97-84272A194F4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1318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68F201-AE36-44EB-A6E9-3B7AB5A73C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9439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05D474-4D67-4029-B916-CD33C8CCBD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41818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8EAB21B-F8AB-42B5-B4B8-A74BF6E650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558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6DB89AF-91B2-409C-8452-06E69A9A002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6082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6ABEF68-C6EE-4061-94BD-49903C764D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93155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0FCDEB5-9E8D-4F4B-A3C2-2CF7C90CC4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56761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507052A-5EB6-484F-89AF-80D5CBDC9E8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614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899726-AB99-4878-BE6B-17BCC7D79746}" type="datetimeFigureOut">
              <a:rPr lang="en-US" smtClean="0"/>
              <a:t>8/22/2018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909551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1EC7AD1-AB37-4AD3-8EC1-6CA02FD91F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9231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1931631-E85C-4237-BF1F-B037D217FE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48472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686A27B-36CB-4493-ABBE-A50A059508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4624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899726-AB99-4878-BE6B-17BCC7D79746}" type="datetimeFigureOut">
              <a:rPr lang="en-US" smtClean="0"/>
              <a:t>8/22/2018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2303238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899726-AB99-4878-BE6B-17BCC7D79746}" type="datetimeFigureOut">
              <a:rPr lang="en-US" smtClean="0"/>
              <a:t>8/22/2018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184499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899726-AB99-4878-BE6B-17BCC7D79746}" type="datetimeFigureOut">
              <a:rPr lang="en-US" smtClean="0"/>
              <a:t>8/22/2018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2506094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899726-AB99-4878-BE6B-17BCC7D79746}" type="datetimeFigureOut">
              <a:rPr lang="en-US" smtClean="0"/>
              <a:t>8/22/2018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2242969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899726-AB99-4878-BE6B-17BCC7D79746}" type="datetimeFigureOut">
              <a:rPr lang="en-US" smtClean="0"/>
              <a:t>8/22/2018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2618075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899726-AB99-4878-BE6B-17BCC7D79746}" type="datetimeFigureOut">
              <a:rPr lang="en-US" smtClean="0"/>
              <a:t>8/22/2018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1985000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899726-AB99-4878-BE6B-17BCC7D79746}" type="datetimeFigureOut">
              <a:rPr lang="en-US" smtClean="0"/>
              <a:t>8/22/2018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0D5A7D-EB26-4074-804E-561A31E73455}" type="slidenum">
              <a:rPr lang="en-US" smtClean="0"/>
              <a:t>‹#›</a:t>
            </a:fld>
            <a:endParaRPr lang="en-US"/>
          </a:p>
        </p:txBody>
      </p:sp>
    </p:spTree>
    <p:extLst>
      <p:ext uri="{BB962C8B-B14F-4D97-AF65-F5344CB8AC3E}">
        <p14:creationId xmlns:p14="http://schemas.microsoft.com/office/powerpoint/2010/main" val="36788646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6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99726-AB99-4878-BE6B-17BCC7D79746}" type="datetimeFigureOut">
              <a:rPr lang="en-US" smtClean="0"/>
              <a:t>8/22/2018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0D5A7D-EB26-4074-804E-561A31E73455}" type="slidenum">
              <a:rPr lang="en-US" smtClean="0"/>
              <a:t>‹#›</a:t>
            </a:fld>
            <a:endParaRPr lang="en-US"/>
          </a:p>
        </p:txBody>
      </p:sp>
    </p:spTree>
    <p:extLst>
      <p:ext uri="{BB962C8B-B14F-4D97-AF65-F5344CB8AC3E}">
        <p14:creationId xmlns:p14="http://schemas.microsoft.com/office/powerpoint/2010/main" val="6836028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B46F56C-6036-4695-A547-E9DC3035D2E8}"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0094384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E766D7-D738-4877-B475-086F0969C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4000" cy="6866286"/>
          </a:xfrm>
          <a:prstGeom prst="rect">
            <a:avLst/>
          </a:prstGeom>
        </p:spPr>
      </p:pic>
    </p:spTree>
    <p:extLst>
      <p:ext uri="{BB962C8B-B14F-4D97-AF65-F5344CB8AC3E}">
        <p14:creationId xmlns:p14="http://schemas.microsoft.com/office/powerpoint/2010/main" val="3240298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1447800"/>
            <a:ext cx="7353300" cy="3139321"/>
          </a:xfrm>
          <a:prstGeom prst="rect">
            <a:avLst/>
          </a:prstGeom>
          <a:noFill/>
        </p:spPr>
        <p:txBody>
          <a:bodyPr wrap="square" rtlCol="0">
            <a:spAutoFit/>
          </a:bodyPr>
          <a:lstStyle/>
          <a:p>
            <a:pPr algn="ctr"/>
            <a:endParaRPr lang="en-US" sz="6600" dirty="0">
              <a:latin typeface="Showcard Gothic" pitchFamily="82" charset="0"/>
            </a:endParaRPr>
          </a:p>
          <a:p>
            <a:pPr algn="ctr"/>
            <a:r>
              <a:rPr lang="en-US" sz="6600" dirty="0">
                <a:latin typeface="Showcard Gothic" pitchFamily="82" charset="0"/>
              </a:rPr>
              <a:t>ENTERTAINMENT</a:t>
            </a:r>
            <a:br>
              <a:rPr lang="en-US" sz="6600" dirty="0">
                <a:latin typeface="Showcard Gothic" pitchFamily="82" charset="0"/>
              </a:rPr>
            </a:br>
            <a:r>
              <a:rPr lang="en-US" sz="6600" dirty="0">
                <a:latin typeface="Showcard Gothic" pitchFamily="82" charset="0"/>
              </a:rPr>
              <a:t>STANDARDS</a:t>
            </a:r>
          </a:p>
        </p:txBody>
      </p:sp>
    </p:spTree>
    <p:extLst>
      <p:ext uri="{BB962C8B-B14F-4D97-AF65-F5344CB8AC3E}">
        <p14:creationId xmlns:p14="http://schemas.microsoft.com/office/powerpoint/2010/main" val="2979141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2000" y="914400"/>
            <a:ext cx="7620000" cy="5232202"/>
          </a:xfrm>
          <a:prstGeom prst="rect">
            <a:avLst/>
          </a:prstGeom>
          <a:noFill/>
        </p:spPr>
        <p:txBody>
          <a:bodyPr wrap="square" rtlCol="0">
            <a:spAutoFit/>
          </a:bodyPr>
          <a:lstStyle/>
          <a:p>
            <a:pPr algn="ctr"/>
            <a:r>
              <a:rPr lang="en-US" sz="6000" dirty="0">
                <a:latin typeface="Showcard Gothic" panose="04020904020102020604" pitchFamily="82" charset="0"/>
              </a:rPr>
              <a:t>SEXUALITY</a:t>
            </a:r>
          </a:p>
          <a:p>
            <a:pPr algn="ctr"/>
            <a:r>
              <a:rPr lang="en-US" sz="6000" dirty="0">
                <a:latin typeface="Showcard Gothic" panose="04020904020102020604" pitchFamily="82" charset="0"/>
              </a:rPr>
              <a:t>PROFANITY</a:t>
            </a:r>
          </a:p>
          <a:p>
            <a:pPr algn="ctr"/>
            <a:r>
              <a:rPr lang="en-US" sz="6000" dirty="0">
                <a:latin typeface="Showcard Gothic" panose="04020904020102020604" pitchFamily="82" charset="0"/>
              </a:rPr>
              <a:t>BLASPHEMY</a:t>
            </a:r>
          </a:p>
          <a:p>
            <a:pPr algn="ctr"/>
            <a:r>
              <a:rPr lang="en-US" sz="6000" dirty="0">
                <a:latin typeface="Showcard Gothic" panose="04020904020102020604" pitchFamily="82" charset="0"/>
              </a:rPr>
              <a:t>Violence</a:t>
            </a:r>
          </a:p>
          <a:p>
            <a:pPr algn="ctr"/>
            <a:r>
              <a:rPr lang="en-US" sz="6000" dirty="0">
                <a:latin typeface="Showcard Gothic" panose="04020904020102020604" pitchFamily="82" charset="0"/>
              </a:rPr>
              <a:t>TIME</a:t>
            </a:r>
            <a:endParaRPr lang="en-US" sz="3200" dirty="0">
              <a:latin typeface="Showcard Gothic" panose="04020904020102020604" pitchFamily="82" charset="0"/>
            </a:endParaRPr>
          </a:p>
          <a:p>
            <a:pPr algn="ctr"/>
            <a:endParaRPr lang="en-US" sz="3400" dirty="0">
              <a:latin typeface="Showcard Gothic" panose="04020904020102020604" pitchFamily="82" charset="0"/>
            </a:endParaRPr>
          </a:p>
        </p:txBody>
      </p:sp>
    </p:spTree>
    <p:extLst>
      <p:ext uri="{BB962C8B-B14F-4D97-AF65-F5344CB8AC3E}">
        <p14:creationId xmlns:p14="http://schemas.microsoft.com/office/powerpoint/2010/main" val="953280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130C24-B5C1-4345-A8E1-452F9A8EE4E2}"/>
              </a:ext>
            </a:extLst>
          </p:cNvPr>
          <p:cNvSpPr/>
          <p:nvPr/>
        </p:nvSpPr>
        <p:spPr>
          <a:xfrm>
            <a:off x="2286000" y="2209800"/>
            <a:ext cx="4572000" cy="1569660"/>
          </a:xfrm>
          <a:prstGeom prst="rect">
            <a:avLst/>
          </a:prstGeom>
        </p:spPr>
        <p:txBody>
          <a:bodyPr>
            <a:spAutoFit/>
          </a:bodyPr>
          <a:lstStyle/>
          <a:p>
            <a:pPr algn="ctr"/>
            <a:r>
              <a:rPr lang="en-US" sz="9600" dirty="0">
                <a:latin typeface="Showcard Gothic" pitchFamily="82" charset="0"/>
              </a:rPr>
              <a:t>PORN</a:t>
            </a:r>
          </a:p>
        </p:txBody>
      </p:sp>
    </p:spTree>
    <p:extLst>
      <p:ext uri="{BB962C8B-B14F-4D97-AF65-F5344CB8AC3E}">
        <p14:creationId xmlns:p14="http://schemas.microsoft.com/office/powerpoint/2010/main" val="3858200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mages of a brain on porn">
            <a:extLst>
              <a:ext uri="{FF2B5EF4-FFF2-40B4-BE49-F238E27FC236}">
                <a16:creationId xmlns:a16="http://schemas.microsoft.com/office/drawing/2014/main" id="{5C1C57F6-0AFD-41E3-9CD1-ADBA8F954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57200"/>
            <a:ext cx="5715000" cy="3886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4" descr="Image result for brain changes porn">
            <a:extLst>
              <a:ext uri="{FF2B5EF4-FFF2-40B4-BE49-F238E27FC236}">
                <a16:creationId xmlns:a16="http://schemas.microsoft.com/office/drawing/2014/main" id="{A7A4B970-3379-4414-98BE-3D5C83BD31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40" b="7675"/>
          <a:stretch/>
        </p:blipFill>
        <p:spPr bwMode="auto">
          <a:xfrm>
            <a:off x="2971800" y="3200400"/>
            <a:ext cx="5334000" cy="30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4" name="Straight Arrow Connector 3">
            <a:extLst>
              <a:ext uri="{FF2B5EF4-FFF2-40B4-BE49-F238E27FC236}">
                <a16:creationId xmlns:a16="http://schemas.microsoft.com/office/drawing/2014/main" id="{D09DEA57-0655-4097-82E6-3E6722DFF2FA}"/>
              </a:ext>
            </a:extLst>
          </p:cNvPr>
          <p:cNvCxnSpPr>
            <a:cxnSpLocks/>
          </p:cNvCxnSpPr>
          <p:nvPr/>
        </p:nvCxnSpPr>
        <p:spPr>
          <a:xfrm flipH="1">
            <a:off x="7010400" y="4381500"/>
            <a:ext cx="1143000" cy="68580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353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130C24-B5C1-4345-A8E1-452F9A8EE4E2}"/>
              </a:ext>
            </a:extLst>
          </p:cNvPr>
          <p:cNvSpPr/>
          <p:nvPr/>
        </p:nvSpPr>
        <p:spPr>
          <a:xfrm>
            <a:off x="2286000" y="2209800"/>
            <a:ext cx="4572000" cy="1569660"/>
          </a:xfrm>
          <a:prstGeom prst="rect">
            <a:avLst/>
          </a:prstGeom>
        </p:spPr>
        <p:txBody>
          <a:bodyPr>
            <a:spAutoFit/>
          </a:bodyPr>
          <a:lstStyle/>
          <a:p>
            <a:pPr algn="ctr"/>
            <a:r>
              <a:rPr lang="en-US" sz="9600" dirty="0">
                <a:latin typeface="Showcard Gothic" pitchFamily="82" charset="0"/>
              </a:rPr>
              <a:t>hell</a:t>
            </a:r>
          </a:p>
        </p:txBody>
      </p:sp>
    </p:spTree>
    <p:extLst>
      <p:ext uri="{BB962C8B-B14F-4D97-AF65-F5344CB8AC3E}">
        <p14:creationId xmlns:p14="http://schemas.microsoft.com/office/powerpoint/2010/main" val="646185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separating sheep and goats">
            <a:extLst>
              <a:ext uri="{FF2B5EF4-FFF2-40B4-BE49-F238E27FC236}">
                <a16:creationId xmlns:a16="http://schemas.microsoft.com/office/drawing/2014/main" id="{9082D392-4116-4E6D-BBEA-F4D425CC01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435417"/>
            <a:ext cx="5334000" cy="39871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525393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130C24-B5C1-4345-A8E1-452F9A8EE4E2}"/>
              </a:ext>
            </a:extLst>
          </p:cNvPr>
          <p:cNvSpPr/>
          <p:nvPr/>
        </p:nvSpPr>
        <p:spPr>
          <a:xfrm>
            <a:off x="914400" y="1600200"/>
            <a:ext cx="7315200" cy="3046988"/>
          </a:xfrm>
          <a:prstGeom prst="rect">
            <a:avLst/>
          </a:prstGeom>
        </p:spPr>
        <p:txBody>
          <a:bodyPr wrap="square">
            <a:spAutoFit/>
          </a:bodyPr>
          <a:lstStyle/>
          <a:p>
            <a:pPr algn="ctr"/>
            <a:r>
              <a:rPr lang="en-US" sz="9600" dirty="0">
                <a:latin typeface="Showcard Gothic" pitchFamily="82" charset="0"/>
              </a:rPr>
              <a:t>SPIRITUAL BATTLE</a:t>
            </a:r>
          </a:p>
        </p:txBody>
      </p:sp>
    </p:spTree>
    <p:extLst>
      <p:ext uri="{BB962C8B-B14F-4D97-AF65-F5344CB8AC3E}">
        <p14:creationId xmlns:p14="http://schemas.microsoft.com/office/powerpoint/2010/main" val="2269013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udpreacher.files.wordpress.com/2012/02/danger-when-christians-compromise.jpg">
            <a:extLst>
              <a:ext uri="{FF2B5EF4-FFF2-40B4-BE49-F238E27FC236}">
                <a16:creationId xmlns:a16="http://schemas.microsoft.com/office/drawing/2014/main" id="{59A2CFEF-46A6-4AA2-AC51-FBDC9A5D3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285875"/>
            <a:ext cx="57150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114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dont ring the bell">
            <a:extLst>
              <a:ext uri="{FF2B5EF4-FFF2-40B4-BE49-F238E27FC236}">
                <a16:creationId xmlns:a16="http://schemas.microsoft.com/office/drawing/2014/main" id="{1FC51073-EB5E-4B5F-8902-4FF2AF2995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6821" y="990600"/>
            <a:ext cx="4490357" cy="5238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648598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130C24-B5C1-4345-A8E1-452F9A8EE4E2}"/>
              </a:ext>
            </a:extLst>
          </p:cNvPr>
          <p:cNvSpPr/>
          <p:nvPr/>
        </p:nvSpPr>
        <p:spPr>
          <a:xfrm>
            <a:off x="914400" y="914400"/>
            <a:ext cx="7315200" cy="4524315"/>
          </a:xfrm>
          <a:prstGeom prst="rect">
            <a:avLst/>
          </a:prstGeom>
        </p:spPr>
        <p:txBody>
          <a:bodyPr wrap="square">
            <a:spAutoFit/>
          </a:bodyPr>
          <a:lstStyle/>
          <a:p>
            <a:pPr algn="ctr"/>
            <a:r>
              <a:rPr lang="en-US" sz="9600" dirty="0">
                <a:latin typeface="Showcard Gothic" pitchFamily="82" charset="0"/>
              </a:rPr>
              <a:t>THE NEED</a:t>
            </a:r>
          </a:p>
          <a:p>
            <a:pPr algn="ctr"/>
            <a:r>
              <a:rPr lang="en-US" sz="9600" dirty="0">
                <a:latin typeface="Showcard Gothic" pitchFamily="82" charset="0"/>
              </a:rPr>
              <a:t>TO</a:t>
            </a:r>
          </a:p>
          <a:p>
            <a:pPr algn="ctr"/>
            <a:r>
              <a:rPr lang="en-US" sz="9600" dirty="0">
                <a:latin typeface="Showcard Gothic" pitchFamily="82" charset="0"/>
              </a:rPr>
              <a:t>TRANSFORM</a:t>
            </a:r>
          </a:p>
        </p:txBody>
      </p:sp>
    </p:spTree>
    <p:extLst>
      <p:ext uri="{BB962C8B-B14F-4D97-AF65-F5344CB8AC3E}">
        <p14:creationId xmlns:p14="http://schemas.microsoft.com/office/powerpoint/2010/main" val="763738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can you spot the difference">
            <a:extLst>
              <a:ext uri="{FF2B5EF4-FFF2-40B4-BE49-F238E27FC236}">
                <a16:creationId xmlns:a16="http://schemas.microsoft.com/office/drawing/2014/main" id="{2E408A2C-C466-4C19-9555-EE2D004525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1333" y="1447800"/>
            <a:ext cx="7281333"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392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funny transformations">
            <a:extLst>
              <a:ext uri="{FF2B5EF4-FFF2-40B4-BE49-F238E27FC236}">
                <a16:creationId xmlns:a16="http://schemas.microsoft.com/office/drawing/2014/main" id="{BA778C77-C87F-4EDD-BF86-BBA17BCBE7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430" r="162" b="8739"/>
          <a:stretch/>
        </p:blipFill>
        <p:spPr bwMode="auto">
          <a:xfrm>
            <a:off x="1371600" y="1295400"/>
            <a:ext cx="6107349" cy="3915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1239749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transformation funny">
            <a:extLst>
              <a:ext uri="{FF2B5EF4-FFF2-40B4-BE49-F238E27FC236}">
                <a16:creationId xmlns:a16="http://schemas.microsoft.com/office/drawing/2014/main" id="{7FF97367-A4EB-4815-8F58-8BB421D657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882"/>
          <a:stretch/>
        </p:blipFill>
        <p:spPr bwMode="auto">
          <a:xfrm>
            <a:off x="1588294" y="1293382"/>
            <a:ext cx="5967412" cy="42712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86639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transformation funny">
            <a:extLst>
              <a:ext uri="{FF2B5EF4-FFF2-40B4-BE49-F238E27FC236}">
                <a16:creationId xmlns:a16="http://schemas.microsoft.com/office/drawing/2014/main" id="{80744C0D-3D67-4699-9694-358902326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14400"/>
            <a:ext cx="5143500" cy="5143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46170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130C24-B5C1-4345-A8E1-452F9A8EE4E2}"/>
              </a:ext>
            </a:extLst>
          </p:cNvPr>
          <p:cNvSpPr/>
          <p:nvPr/>
        </p:nvSpPr>
        <p:spPr>
          <a:xfrm>
            <a:off x="914400" y="914400"/>
            <a:ext cx="7315200" cy="4524315"/>
          </a:xfrm>
          <a:prstGeom prst="rect">
            <a:avLst/>
          </a:prstGeom>
        </p:spPr>
        <p:txBody>
          <a:bodyPr wrap="square">
            <a:spAutoFit/>
          </a:bodyPr>
          <a:lstStyle/>
          <a:p>
            <a:pPr algn="ctr"/>
            <a:r>
              <a:rPr lang="en-US" sz="9600" dirty="0">
                <a:latin typeface="Showcard Gothic" pitchFamily="82" charset="0"/>
              </a:rPr>
              <a:t>THE NEED</a:t>
            </a:r>
          </a:p>
          <a:p>
            <a:pPr algn="ctr"/>
            <a:r>
              <a:rPr lang="en-US" sz="9600" dirty="0">
                <a:latin typeface="Showcard Gothic" pitchFamily="82" charset="0"/>
              </a:rPr>
              <a:t>TO</a:t>
            </a:r>
          </a:p>
          <a:p>
            <a:pPr algn="ctr"/>
            <a:r>
              <a:rPr lang="en-US" sz="9600" dirty="0">
                <a:latin typeface="Showcard Gothic" pitchFamily="82" charset="0"/>
              </a:rPr>
              <a:t>TRANSFORM</a:t>
            </a:r>
          </a:p>
        </p:txBody>
      </p:sp>
    </p:spTree>
    <p:extLst>
      <p:ext uri="{BB962C8B-B14F-4D97-AF65-F5344CB8AC3E}">
        <p14:creationId xmlns:p14="http://schemas.microsoft.com/office/powerpoint/2010/main" val="1995658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romcaterpillarstobutterflies.com/wp-content/uploads/2015/03/Butterfly.jpg">
            <a:extLst>
              <a:ext uri="{FF2B5EF4-FFF2-40B4-BE49-F238E27FC236}">
                <a16:creationId xmlns:a16="http://schemas.microsoft.com/office/drawing/2014/main" id="{F59DBF8A-E81D-43EB-81F7-53A01C022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19200"/>
            <a:ext cx="7315200" cy="4603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226600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screwtape">
            <a:extLst>
              <a:ext uri="{FF2B5EF4-FFF2-40B4-BE49-F238E27FC236}">
                <a16:creationId xmlns:a16="http://schemas.microsoft.com/office/drawing/2014/main" id="{F483353D-5A2B-4114-9AFC-7AB09B216B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14400"/>
            <a:ext cx="3657600" cy="48344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Rectangle 1">
            <a:extLst>
              <a:ext uri="{FF2B5EF4-FFF2-40B4-BE49-F238E27FC236}">
                <a16:creationId xmlns:a16="http://schemas.microsoft.com/office/drawing/2014/main" id="{00D72E4C-E394-4E5D-B619-3815E0D9795A}"/>
              </a:ext>
            </a:extLst>
          </p:cNvPr>
          <p:cNvSpPr/>
          <p:nvPr/>
        </p:nvSpPr>
        <p:spPr>
          <a:xfrm>
            <a:off x="5181600" y="1295400"/>
            <a:ext cx="3276600" cy="3970318"/>
          </a:xfrm>
          <a:prstGeom prst="rect">
            <a:avLst/>
          </a:prstGeom>
        </p:spPr>
        <p:txBody>
          <a:bodyPr wrap="square">
            <a:spAutoFit/>
          </a:bodyPr>
          <a:lstStyle/>
          <a:p>
            <a:pPr algn="ctr"/>
            <a:r>
              <a:rPr lang="en-US" sz="3600" i="1" dirty="0">
                <a:latin typeface="Showcard Gothic" panose="04020904020102020604" pitchFamily="82" charset="0"/>
                <a:ea typeface="Calibri" panose="020F0502020204030204" pitchFamily="34" charset="0"/>
                <a:cs typeface="Times New Roman" panose="02020603050405020304" pitchFamily="18" charset="0"/>
              </a:rPr>
              <a:t>“All the habits of the patient, both mental and bodily, are still in our favor.”</a:t>
            </a:r>
            <a:endParaRPr lang="en-US" sz="3600" dirty="0">
              <a:latin typeface="Showcard Gothic" panose="04020904020102020604" pitchFamily="82" charset="0"/>
            </a:endParaRPr>
          </a:p>
        </p:txBody>
      </p:sp>
    </p:spTree>
    <p:extLst>
      <p:ext uri="{BB962C8B-B14F-4D97-AF65-F5344CB8AC3E}">
        <p14:creationId xmlns:p14="http://schemas.microsoft.com/office/powerpoint/2010/main" val="1316537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130C24-B5C1-4345-A8E1-452F9A8EE4E2}"/>
              </a:ext>
            </a:extLst>
          </p:cNvPr>
          <p:cNvSpPr/>
          <p:nvPr/>
        </p:nvSpPr>
        <p:spPr>
          <a:xfrm>
            <a:off x="914400" y="685800"/>
            <a:ext cx="7315200" cy="4431983"/>
          </a:xfrm>
          <a:prstGeom prst="rect">
            <a:avLst/>
          </a:prstGeom>
        </p:spPr>
        <p:txBody>
          <a:bodyPr wrap="square">
            <a:spAutoFit/>
          </a:bodyPr>
          <a:lstStyle/>
          <a:p>
            <a:pPr algn="ctr"/>
            <a:r>
              <a:rPr lang="en-US" sz="7200" dirty="0">
                <a:latin typeface="Showcard Gothic" pitchFamily="82" charset="0"/>
              </a:rPr>
              <a:t>Romans 3:23</a:t>
            </a:r>
          </a:p>
          <a:p>
            <a:pPr algn="ctr"/>
            <a:endParaRPr lang="en-US" sz="4000" dirty="0">
              <a:latin typeface="Showcard Gothic" pitchFamily="82" charset="0"/>
            </a:endParaRPr>
          </a:p>
          <a:p>
            <a:pPr algn="ctr"/>
            <a:r>
              <a:rPr lang="en-US" sz="5400" dirty="0">
                <a:ln>
                  <a:solidFill>
                    <a:sysClr val="windowText" lastClr="000000"/>
                  </a:solidFill>
                </a:ln>
                <a:solidFill>
                  <a:schemeClr val="bg1"/>
                </a:solidFill>
                <a:latin typeface="Showcard Gothic" pitchFamily="82" charset="0"/>
              </a:rPr>
              <a:t>all</a:t>
            </a:r>
            <a:r>
              <a:rPr lang="en-US" sz="5400" dirty="0">
                <a:latin typeface="Showcard Gothic" pitchFamily="82" charset="0"/>
              </a:rPr>
              <a:t> have sinned and fallen short of the glory of God.</a:t>
            </a:r>
          </a:p>
        </p:txBody>
      </p:sp>
    </p:spTree>
    <p:extLst>
      <p:ext uri="{BB962C8B-B14F-4D97-AF65-F5344CB8AC3E}">
        <p14:creationId xmlns:p14="http://schemas.microsoft.com/office/powerpoint/2010/main" val="2478547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130C24-B5C1-4345-A8E1-452F9A8EE4E2}"/>
              </a:ext>
            </a:extLst>
          </p:cNvPr>
          <p:cNvSpPr/>
          <p:nvPr/>
        </p:nvSpPr>
        <p:spPr>
          <a:xfrm>
            <a:off x="914400" y="914400"/>
            <a:ext cx="7315200" cy="4801314"/>
          </a:xfrm>
          <a:prstGeom prst="rect">
            <a:avLst/>
          </a:prstGeom>
        </p:spPr>
        <p:txBody>
          <a:bodyPr wrap="square">
            <a:spAutoFit/>
          </a:bodyPr>
          <a:lstStyle/>
          <a:p>
            <a:pPr algn="ctr"/>
            <a:r>
              <a:rPr lang="en-US" sz="5400" dirty="0">
                <a:latin typeface="Showcard Gothic" pitchFamily="82" charset="0"/>
              </a:rPr>
              <a:t>2 Corinthians 5:15,17</a:t>
            </a:r>
          </a:p>
          <a:p>
            <a:pPr algn="ctr"/>
            <a:endParaRPr lang="en-US" sz="3600" dirty="0">
              <a:latin typeface="Showcard Gothic" pitchFamily="82" charset="0"/>
            </a:endParaRPr>
          </a:p>
          <a:p>
            <a:pPr algn="ctr"/>
            <a:r>
              <a:rPr lang="en-US" sz="3600" dirty="0">
                <a:ln>
                  <a:solidFill>
                    <a:sysClr val="windowText" lastClr="000000"/>
                  </a:solidFill>
                </a:ln>
                <a:latin typeface="Showcard Gothic" pitchFamily="82" charset="0"/>
              </a:rPr>
              <a:t>[Jesus] died for everyone so that those who receive his new life will </a:t>
            </a:r>
            <a:r>
              <a:rPr lang="en-US" sz="3600" dirty="0">
                <a:ln>
                  <a:solidFill>
                    <a:sysClr val="windowText" lastClr="000000"/>
                  </a:solidFill>
                </a:ln>
                <a:solidFill>
                  <a:schemeClr val="bg1"/>
                </a:solidFill>
                <a:latin typeface="Showcard Gothic" pitchFamily="82" charset="0"/>
              </a:rPr>
              <a:t>no longer live to please themselves</a:t>
            </a:r>
            <a:r>
              <a:rPr lang="en-US" sz="3600" dirty="0">
                <a:ln>
                  <a:solidFill>
                    <a:sysClr val="windowText" lastClr="000000"/>
                  </a:solidFill>
                </a:ln>
                <a:latin typeface="Showcard Gothic" pitchFamily="82" charset="0"/>
              </a:rPr>
              <a:t>. Instead, they will live to please Christ, who died</a:t>
            </a:r>
          </a:p>
        </p:txBody>
      </p:sp>
    </p:spTree>
    <p:extLst>
      <p:ext uri="{BB962C8B-B14F-4D97-AF65-F5344CB8AC3E}">
        <p14:creationId xmlns:p14="http://schemas.microsoft.com/office/powerpoint/2010/main" val="861119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130C24-B5C1-4345-A8E1-452F9A8EE4E2}"/>
              </a:ext>
            </a:extLst>
          </p:cNvPr>
          <p:cNvSpPr/>
          <p:nvPr/>
        </p:nvSpPr>
        <p:spPr>
          <a:xfrm>
            <a:off x="762000" y="914400"/>
            <a:ext cx="7620000" cy="5416868"/>
          </a:xfrm>
          <a:prstGeom prst="rect">
            <a:avLst/>
          </a:prstGeom>
        </p:spPr>
        <p:txBody>
          <a:bodyPr wrap="square">
            <a:spAutoFit/>
          </a:bodyPr>
          <a:lstStyle/>
          <a:p>
            <a:pPr algn="ctr"/>
            <a:r>
              <a:rPr lang="en-US" sz="5400" dirty="0">
                <a:latin typeface="Showcard Gothic" pitchFamily="82" charset="0"/>
              </a:rPr>
              <a:t>2 Corinthians 5:15,17</a:t>
            </a:r>
          </a:p>
          <a:p>
            <a:pPr algn="ctr"/>
            <a:endParaRPr lang="en-US" sz="4000" dirty="0">
              <a:latin typeface="Showcard Gothic" pitchFamily="82" charset="0"/>
            </a:endParaRPr>
          </a:p>
          <a:p>
            <a:pPr algn="ctr"/>
            <a:r>
              <a:rPr lang="en-US" sz="3600" dirty="0">
                <a:ln>
                  <a:solidFill>
                    <a:sysClr val="windowText" lastClr="000000"/>
                  </a:solidFill>
                </a:ln>
                <a:latin typeface="Showcard Gothic" pitchFamily="82" charset="0"/>
              </a:rPr>
              <a:t>and was raised for them... What this means is that those who become Christians become new persons. They are not the same anymore, for </a:t>
            </a:r>
            <a:r>
              <a:rPr lang="en-US" sz="3600" dirty="0">
                <a:ln>
                  <a:solidFill>
                    <a:sysClr val="windowText" lastClr="000000"/>
                  </a:solidFill>
                </a:ln>
                <a:solidFill>
                  <a:schemeClr val="bg1"/>
                </a:solidFill>
                <a:latin typeface="Showcard Gothic" pitchFamily="82" charset="0"/>
              </a:rPr>
              <a:t>the old life is gone. A new life has begun! </a:t>
            </a:r>
          </a:p>
        </p:txBody>
      </p:sp>
    </p:spTree>
    <p:extLst>
      <p:ext uri="{BB962C8B-B14F-4D97-AF65-F5344CB8AC3E}">
        <p14:creationId xmlns:p14="http://schemas.microsoft.com/office/powerpoint/2010/main" val="4104302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3.bp.blogspot.com/-MNCZyZ8ZykM/TaWxrczkl_I/AAAAAAAAAPo/sMI_XIHYUrE/s1600/bride-walking-down-aisle.jpg">
            <a:extLst>
              <a:ext uri="{FF2B5EF4-FFF2-40B4-BE49-F238E27FC236}">
                <a16:creationId xmlns:a16="http://schemas.microsoft.com/office/drawing/2014/main" id="{13B74368-94A8-4EBE-A3B7-B9FC6DBB24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86" t="3747" r="8857"/>
          <a:stretch/>
        </p:blipFill>
        <p:spPr bwMode="auto">
          <a:xfrm>
            <a:off x="1638300" y="1040054"/>
            <a:ext cx="5867400" cy="4777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381622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ind the differences in the picture">
            <a:extLst>
              <a:ext uri="{FF2B5EF4-FFF2-40B4-BE49-F238E27FC236}">
                <a16:creationId xmlns:a16="http://schemas.microsoft.com/office/drawing/2014/main" id="{AAE6A399-628C-4BA3-82CB-335DF1B2C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0110" y="457200"/>
            <a:ext cx="7383780"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140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130C24-B5C1-4345-A8E1-452F9A8EE4E2}"/>
              </a:ext>
            </a:extLst>
          </p:cNvPr>
          <p:cNvSpPr/>
          <p:nvPr/>
        </p:nvSpPr>
        <p:spPr>
          <a:xfrm>
            <a:off x="762000" y="914400"/>
            <a:ext cx="7620000" cy="5232202"/>
          </a:xfrm>
          <a:prstGeom prst="rect">
            <a:avLst/>
          </a:prstGeom>
        </p:spPr>
        <p:txBody>
          <a:bodyPr wrap="square">
            <a:spAutoFit/>
          </a:bodyPr>
          <a:lstStyle/>
          <a:p>
            <a:pPr algn="ctr"/>
            <a:r>
              <a:rPr lang="en-US" sz="5400" dirty="0">
                <a:latin typeface="Showcard Gothic" pitchFamily="82" charset="0"/>
              </a:rPr>
              <a:t>Colossians 3:7-10</a:t>
            </a:r>
          </a:p>
          <a:p>
            <a:pPr algn="ctr"/>
            <a:endParaRPr lang="en-US" sz="2400" dirty="0">
              <a:latin typeface="Showcard Gothic" pitchFamily="82" charset="0"/>
            </a:endParaRPr>
          </a:p>
          <a:p>
            <a:pPr algn="ctr"/>
            <a:r>
              <a:rPr lang="en-US" sz="3200" dirty="0">
                <a:ln>
                  <a:solidFill>
                    <a:sysClr val="windowText" lastClr="000000"/>
                  </a:solidFill>
                </a:ln>
                <a:latin typeface="Showcard Gothic" pitchFamily="82" charset="0"/>
              </a:rPr>
              <a:t>You used to do [sinful deeds] when your life was still part of this world. </a:t>
            </a:r>
            <a:r>
              <a:rPr lang="en-US" sz="3200" dirty="0">
                <a:ln>
                  <a:solidFill>
                    <a:sysClr val="windowText" lastClr="000000"/>
                  </a:solidFill>
                </a:ln>
                <a:solidFill>
                  <a:schemeClr val="bg1"/>
                </a:solidFill>
                <a:latin typeface="Showcard Gothic" pitchFamily="82" charset="0"/>
              </a:rPr>
              <a:t>But now is the time to get rid of </a:t>
            </a:r>
            <a:r>
              <a:rPr lang="en-US" sz="3200" dirty="0">
                <a:ln>
                  <a:solidFill>
                    <a:sysClr val="windowText" lastClr="000000"/>
                  </a:solidFill>
                </a:ln>
                <a:latin typeface="Showcard Gothic" pitchFamily="82" charset="0"/>
              </a:rPr>
              <a:t>anger, rage, malicious behavior, slander, and dirty language. Don't lie to each other, for you have stripped off your old evil nature and all its</a:t>
            </a:r>
            <a:endParaRPr lang="en-US" sz="3200" dirty="0">
              <a:ln>
                <a:solidFill>
                  <a:sysClr val="windowText" lastClr="000000"/>
                </a:solidFill>
              </a:ln>
              <a:solidFill>
                <a:schemeClr val="bg1"/>
              </a:solidFill>
              <a:latin typeface="Showcard Gothic" pitchFamily="82" charset="0"/>
            </a:endParaRPr>
          </a:p>
        </p:txBody>
      </p:sp>
    </p:spTree>
    <p:extLst>
      <p:ext uri="{BB962C8B-B14F-4D97-AF65-F5344CB8AC3E}">
        <p14:creationId xmlns:p14="http://schemas.microsoft.com/office/powerpoint/2010/main" val="2165876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130C24-B5C1-4345-A8E1-452F9A8EE4E2}"/>
              </a:ext>
            </a:extLst>
          </p:cNvPr>
          <p:cNvSpPr/>
          <p:nvPr/>
        </p:nvSpPr>
        <p:spPr>
          <a:xfrm>
            <a:off x="762000" y="914400"/>
            <a:ext cx="7620000" cy="4739759"/>
          </a:xfrm>
          <a:prstGeom prst="rect">
            <a:avLst/>
          </a:prstGeom>
        </p:spPr>
        <p:txBody>
          <a:bodyPr wrap="square">
            <a:spAutoFit/>
          </a:bodyPr>
          <a:lstStyle/>
          <a:p>
            <a:pPr algn="ctr"/>
            <a:r>
              <a:rPr lang="en-US" sz="5400" dirty="0">
                <a:latin typeface="Showcard Gothic" pitchFamily="82" charset="0"/>
              </a:rPr>
              <a:t>Colossians 3:7-10</a:t>
            </a:r>
          </a:p>
          <a:p>
            <a:pPr algn="ctr"/>
            <a:endParaRPr lang="en-US" sz="2400" dirty="0">
              <a:latin typeface="Showcard Gothic" pitchFamily="82" charset="0"/>
            </a:endParaRPr>
          </a:p>
          <a:p>
            <a:pPr algn="ctr"/>
            <a:r>
              <a:rPr lang="en-US" sz="3200" dirty="0">
                <a:ln>
                  <a:solidFill>
                    <a:sysClr val="windowText" lastClr="000000"/>
                  </a:solidFill>
                </a:ln>
                <a:latin typeface="Showcard Gothic" pitchFamily="82" charset="0"/>
              </a:rPr>
              <a:t>wicked deeds. </a:t>
            </a:r>
            <a:r>
              <a:rPr lang="en-US" sz="3200" dirty="0">
                <a:ln>
                  <a:solidFill>
                    <a:sysClr val="windowText" lastClr="000000"/>
                  </a:solidFill>
                </a:ln>
                <a:solidFill>
                  <a:schemeClr val="bg1"/>
                </a:solidFill>
                <a:latin typeface="Showcard Gothic" pitchFamily="82" charset="0"/>
              </a:rPr>
              <a:t>In its place you have clothed yourselves with a brand-new nature </a:t>
            </a:r>
            <a:r>
              <a:rPr lang="en-US" sz="3200" dirty="0">
                <a:ln>
                  <a:solidFill>
                    <a:sysClr val="windowText" lastClr="000000"/>
                  </a:solidFill>
                </a:ln>
                <a:latin typeface="Showcard Gothic" pitchFamily="82" charset="0"/>
              </a:rPr>
              <a:t>that is continually being renewed as you learn more and more about Christ, who created this new nature within you. </a:t>
            </a:r>
            <a:endParaRPr lang="en-US" sz="3200" dirty="0">
              <a:ln>
                <a:solidFill>
                  <a:sysClr val="windowText" lastClr="000000"/>
                </a:solidFill>
              </a:ln>
              <a:solidFill>
                <a:schemeClr val="bg1"/>
              </a:solidFill>
              <a:latin typeface="Showcard Gothic" pitchFamily="82" charset="0"/>
            </a:endParaRPr>
          </a:p>
        </p:txBody>
      </p:sp>
    </p:spTree>
    <p:extLst>
      <p:ext uri="{BB962C8B-B14F-4D97-AF65-F5344CB8AC3E}">
        <p14:creationId xmlns:p14="http://schemas.microsoft.com/office/powerpoint/2010/main" val="2971375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ytimg.com/vi/Lg17O87C5BA/maxresdefault.jpg">
            <a:extLst>
              <a:ext uri="{FF2B5EF4-FFF2-40B4-BE49-F238E27FC236}">
                <a16:creationId xmlns:a16="http://schemas.microsoft.com/office/drawing/2014/main" id="{FAE5BD6A-ED71-4648-880D-4F23F8EF14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4403" y="1224756"/>
            <a:ext cx="6635194" cy="4408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825864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1C3443-7799-4E90-B38D-52AA5B690B28}"/>
              </a:ext>
            </a:extLst>
          </p:cNvPr>
          <p:cNvPicPr>
            <a:picLocks noChangeAspect="1"/>
          </p:cNvPicPr>
          <p:nvPr/>
        </p:nvPicPr>
        <p:blipFill rotWithShape="1">
          <a:blip r:embed="rId2">
            <a:extLst>
              <a:ext uri="{28A0092B-C50C-407E-A947-70E740481C1C}">
                <a14:useLocalDpi xmlns:a14="http://schemas.microsoft.com/office/drawing/2010/main" val="0"/>
              </a:ext>
            </a:extLst>
          </a:blip>
          <a:srcRect l="19167" t="7037" r="16667" b="23333"/>
          <a:stretch/>
        </p:blipFill>
        <p:spPr>
          <a:xfrm>
            <a:off x="1076527" y="1143000"/>
            <a:ext cx="6990945" cy="426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68584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lated image">
            <a:extLst>
              <a:ext uri="{FF2B5EF4-FFF2-40B4-BE49-F238E27FC236}">
                <a16:creationId xmlns:a16="http://schemas.microsoft.com/office/drawing/2014/main" id="{DC556FB5-2F2A-4001-B067-EF3D65D9513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4762" y="1224756"/>
            <a:ext cx="6474475" cy="4408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486967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71BF27-7882-465E-A1C6-449417F8C005}"/>
              </a:ext>
            </a:extLst>
          </p:cNvPr>
          <p:cNvSpPr/>
          <p:nvPr/>
        </p:nvSpPr>
        <p:spPr>
          <a:xfrm>
            <a:off x="838200" y="582067"/>
            <a:ext cx="7620000" cy="5693866"/>
          </a:xfrm>
          <a:prstGeom prst="rect">
            <a:avLst/>
          </a:prstGeom>
        </p:spPr>
        <p:txBody>
          <a:bodyPr wrap="square">
            <a:spAutoFit/>
          </a:bodyPr>
          <a:lstStyle/>
          <a:p>
            <a:pPr algn="ctr"/>
            <a:r>
              <a:rPr lang="en-US" sz="2800" b="1" dirty="0">
                <a:ln>
                  <a:solidFill>
                    <a:sysClr val="windowText" lastClr="000000"/>
                  </a:solidFill>
                </a:ln>
                <a:solidFill>
                  <a:schemeClr val="bg1"/>
                </a:solidFill>
                <a:latin typeface="Showcard Gothic" panose="04020904020102020604" pitchFamily="82" charset="0"/>
              </a:rPr>
              <a:t>Work</a:t>
            </a:r>
            <a:r>
              <a:rPr lang="en-US" sz="2800" dirty="0">
                <a:ln>
                  <a:solidFill>
                    <a:sysClr val="windowText" lastClr="000000"/>
                  </a:solidFill>
                </a:ln>
                <a:solidFill>
                  <a:schemeClr val="bg1"/>
                </a:solidFill>
                <a:latin typeface="Showcard Gothic" panose="04020904020102020604" pitchFamily="82" charset="0"/>
              </a:rPr>
              <a:t> </a:t>
            </a:r>
            <a:r>
              <a:rPr lang="en-US" sz="2800" b="1" dirty="0">
                <a:ln>
                  <a:solidFill>
                    <a:sysClr val="windowText" lastClr="000000"/>
                  </a:solidFill>
                </a:ln>
                <a:solidFill>
                  <a:schemeClr val="bg1"/>
                </a:solidFill>
                <a:latin typeface="Showcard Gothic" panose="04020904020102020604" pitchFamily="82" charset="0"/>
              </a:rPr>
              <a:t>hard </a:t>
            </a:r>
            <a:r>
              <a:rPr lang="en-US" sz="2800" dirty="0">
                <a:solidFill>
                  <a:srgbClr val="000000"/>
                </a:solidFill>
                <a:latin typeface="Showcard Gothic" panose="04020904020102020604" pitchFamily="82" charset="0"/>
              </a:rPr>
              <a:t>to show the results of your salvation, obeying God with deep reverence and fear.   </a:t>
            </a:r>
          </a:p>
          <a:p>
            <a:pPr algn="ctr"/>
            <a:r>
              <a:rPr lang="en-US" sz="2800" dirty="0">
                <a:solidFill>
                  <a:srgbClr val="000000"/>
                </a:solidFill>
                <a:latin typeface="Showcard Gothic" panose="04020904020102020604" pitchFamily="82" charset="0"/>
              </a:rPr>
              <a:t>			~ Philippians 2:12</a:t>
            </a:r>
          </a:p>
          <a:p>
            <a:pPr algn="ctr"/>
            <a:endParaRPr lang="en-US" sz="2800" dirty="0">
              <a:solidFill>
                <a:srgbClr val="000000"/>
              </a:solidFill>
              <a:latin typeface="Showcard Gothic" panose="04020904020102020604" pitchFamily="82" charset="0"/>
            </a:endParaRPr>
          </a:p>
          <a:p>
            <a:pPr algn="ctr"/>
            <a:r>
              <a:rPr lang="en-US" sz="2800" dirty="0">
                <a:ln>
                  <a:solidFill>
                    <a:sysClr val="windowText" lastClr="000000"/>
                  </a:solidFill>
                </a:ln>
                <a:solidFill>
                  <a:schemeClr val="bg1"/>
                </a:solidFill>
                <a:latin typeface="Showcard Gothic" panose="04020904020102020604" pitchFamily="82" charset="0"/>
              </a:rPr>
              <a:t>Work hard </a:t>
            </a:r>
            <a:r>
              <a:rPr lang="en-US" sz="2800" dirty="0">
                <a:latin typeface="Showcard Gothic" panose="04020904020102020604" pitchFamily="82" charset="0"/>
              </a:rPr>
              <a:t>so you can present yourself to God and receive his approval.   ~ 2 Timothy 2:15</a:t>
            </a:r>
          </a:p>
          <a:p>
            <a:pPr algn="ctr"/>
            <a:endParaRPr lang="en-US" sz="2800" dirty="0">
              <a:latin typeface="Showcard Gothic" panose="04020904020102020604" pitchFamily="82" charset="0"/>
            </a:endParaRPr>
          </a:p>
          <a:p>
            <a:pPr algn="ctr"/>
            <a:r>
              <a:rPr lang="en-US" sz="2800" dirty="0">
                <a:latin typeface="Showcard Gothic" panose="04020904020102020604" pitchFamily="82" charset="0"/>
              </a:rPr>
              <a:t>So, dear brothers and sisters, </a:t>
            </a:r>
            <a:r>
              <a:rPr lang="en-US" sz="2800" dirty="0">
                <a:ln>
                  <a:solidFill>
                    <a:sysClr val="windowText" lastClr="000000"/>
                  </a:solidFill>
                </a:ln>
                <a:solidFill>
                  <a:schemeClr val="bg1"/>
                </a:solidFill>
                <a:latin typeface="Showcard Gothic" panose="04020904020102020604" pitchFamily="82" charset="0"/>
              </a:rPr>
              <a:t>work hard</a:t>
            </a:r>
            <a:r>
              <a:rPr lang="en-US" sz="2800" dirty="0">
                <a:latin typeface="Showcard Gothic" panose="04020904020102020604" pitchFamily="82" charset="0"/>
              </a:rPr>
              <a:t> to prove that you really are among those God has called and chosen. ~ 1 Peter 1:10</a:t>
            </a:r>
          </a:p>
        </p:txBody>
      </p:sp>
    </p:spTree>
    <p:extLst>
      <p:ext uri="{BB962C8B-B14F-4D97-AF65-F5344CB8AC3E}">
        <p14:creationId xmlns:p14="http://schemas.microsoft.com/office/powerpoint/2010/main" val="3658145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theriverchurch.net/wp-content/uploads/2015/02/CounterCulture_702p.jpg">
            <a:extLst>
              <a:ext uri="{FF2B5EF4-FFF2-40B4-BE49-F238E27FC236}">
                <a16:creationId xmlns:a16="http://schemas.microsoft.com/office/drawing/2014/main" id="{C2BD7D0B-02B3-4D70-9C19-C902673BC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5466" y="1752600"/>
            <a:ext cx="6333067" cy="3562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416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130C24-B5C1-4345-A8E1-452F9A8EE4E2}"/>
              </a:ext>
            </a:extLst>
          </p:cNvPr>
          <p:cNvSpPr/>
          <p:nvPr/>
        </p:nvSpPr>
        <p:spPr>
          <a:xfrm>
            <a:off x="762000" y="914400"/>
            <a:ext cx="7620000" cy="4739759"/>
          </a:xfrm>
          <a:prstGeom prst="rect">
            <a:avLst/>
          </a:prstGeom>
        </p:spPr>
        <p:txBody>
          <a:bodyPr wrap="square">
            <a:spAutoFit/>
          </a:bodyPr>
          <a:lstStyle/>
          <a:p>
            <a:pPr algn="ctr"/>
            <a:r>
              <a:rPr lang="en-US" sz="5400" dirty="0">
                <a:latin typeface="Showcard Gothic" pitchFamily="82" charset="0"/>
              </a:rPr>
              <a:t>Hebrews 5:12-14</a:t>
            </a:r>
          </a:p>
          <a:p>
            <a:pPr algn="ctr"/>
            <a:endParaRPr lang="en-US" sz="2400" dirty="0">
              <a:latin typeface="Showcard Gothic" pitchFamily="82" charset="0"/>
            </a:endParaRPr>
          </a:p>
          <a:p>
            <a:pPr algn="ctr"/>
            <a:r>
              <a:rPr lang="en-US" sz="3200" dirty="0">
                <a:ln>
                  <a:solidFill>
                    <a:sysClr val="windowText" lastClr="000000"/>
                  </a:solidFill>
                </a:ln>
                <a:latin typeface="Showcard Gothic" pitchFamily="82" charset="0"/>
              </a:rPr>
              <a:t>you have been believers so long now that you ought to be teaching others. Instead, you need someone to teach you again the basic things about God’s word. </a:t>
            </a:r>
            <a:r>
              <a:rPr lang="en-US" sz="3200" dirty="0">
                <a:ln>
                  <a:solidFill>
                    <a:sysClr val="windowText" lastClr="000000"/>
                  </a:solidFill>
                </a:ln>
                <a:solidFill>
                  <a:schemeClr val="bg1"/>
                </a:solidFill>
                <a:latin typeface="Showcard Gothic" pitchFamily="82" charset="0"/>
              </a:rPr>
              <a:t>You are like babies </a:t>
            </a:r>
            <a:r>
              <a:rPr lang="en-US" sz="3200" dirty="0">
                <a:ln>
                  <a:solidFill>
                    <a:sysClr val="windowText" lastClr="000000"/>
                  </a:solidFill>
                </a:ln>
                <a:latin typeface="Showcard Gothic" pitchFamily="82" charset="0"/>
              </a:rPr>
              <a:t>who need milk and cannot eat solid</a:t>
            </a:r>
            <a:endParaRPr lang="en-US" sz="3200" dirty="0">
              <a:ln>
                <a:solidFill>
                  <a:sysClr val="windowText" lastClr="000000"/>
                </a:solidFill>
              </a:ln>
              <a:solidFill>
                <a:schemeClr val="bg1"/>
              </a:solidFill>
              <a:latin typeface="Showcard Gothic" pitchFamily="82" charset="0"/>
            </a:endParaRPr>
          </a:p>
        </p:txBody>
      </p:sp>
    </p:spTree>
    <p:extLst>
      <p:ext uri="{BB962C8B-B14F-4D97-AF65-F5344CB8AC3E}">
        <p14:creationId xmlns:p14="http://schemas.microsoft.com/office/powerpoint/2010/main" val="470708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130C24-B5C1-4345-A8E1-452F9A8EE4E2}"/>
              </a:ext>
            </a:extLst>
          </p:cNvPr>
          <p:cNvSpPr/>
          <p:nvPr/>
        </p:nvSpPr>
        <p:spPr>
          <a:xfrm>
            <a:off x="762000" y="914400"/>
            <a:ext cx="7620000" cy="5232202"/>
          </a:xfrm>
          <a:prstGeom prst="rect">
            <a:avLst/>
          </a:prstGeom>
        </p:spPr>
        <p:txBody>
          <a:bodyPr wrap="square">
            <a:spAutoFit/>
          </a:bodyPr>
          <a:lstStyle/>
          <a:p>
            <a:pPr algn="ctr"/>
            <a:r>
              <a:rPr lang="en-US" sz="5400" dirty="0">
                <a:latin typeface="Showcard Gothic" pitchFamily="82" charset="0"/>
              </a:rPr>
              <a:t>Hebrews 5:12-14</a:t>
            </a:r>
          </a:p>
          <a:p>
            <a:pPr algn="ctr"/>
            <a:endParaRPr lang="en-US" sz="2400" dirty="0">
              <a:latin typeface="Showcard Gothic" pitchFamily="82" charset="0"/>
            </a:endParaRPr>
          </a:p>
          <a:p>
            <a:pPr algn="ctr"/>
            <a:r>
              <a:rPr lang="en-US" sz="3200" dirty="0">
                <a:ln>
                  <a:solidFill>
                    <a:sysClr val="windowText" lastClr="000000"/>
                  </a:solidFill>
                </a:ln>
                <a:latin typeface="Showcard Gothic" pitchFamily="82" charset="0"/>
              </a:rPr>
              <a:t>food. For someone who lives on milk is </a:t>
            </a:r>
            <a:r>
              <a:rPr lang="en-US" sz="3200" dirty="0">
                <a:ln>
                  <a:solidFill>
                    <a:sysClr val="windowText" lastClr="000000"/>
                  </a:solidFill>
                </a:ln>
                <a:solidFill>
                  <a:schemeClr val="bg1"/>
                </a:solidFill>
                <a:latin typeface="Showcard Gothic" pitchFamily="82" charset="0"/>
              </a:rPr>
              <a:t>still an infant </a:t>
            </a:r>
            <a:r>
              <a:rPr lang="en-US" sz="3200" dirty="0">
                <a:ln>
                  <a:solidFill>
                    <a:sysClr val="windowText" lastClr="000000"/>
                  </a:solidFill>
                </a:ln>
                <a:latin typeface="Showcard Gothic" pitchFamily="82" charset="0"/>
              </a:rPr>
              <a:t>and doesn’t know how to do what is right. Solid food is for those who are mature, who through training have the skill to recognize the difference between right and wrong.</a:t>
            </a:r>
            <a:endParaRPr lang="en-US" sz="3200" dirty="0">
              <a:ln>
                <a:solidFill>
                  <a:sysClr val="windowText" lastClr="000000"/>
                </a:solidFill>
              </a:ln>
              <a:solidFill>
                <a:schemeClr val="bg1"/>
              </a:solidFill>
              <a:latin typeface="Showcard Gothic" pitchFamily="82" charset="0"/>
            </a:endParaRPr>
          </a:p>
        </p:txBody>
      </p:sp>
    </p:spTree>
    <p:extLst>
      <p:ext uri="{BB962C8B-B14F-4D97-AF65-F5344CB8AC3E}">
        <p14:creationId xmlns:p14="http://schemas.microsoft.com/office/powerpoint/2010/main" val="133435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a:extLst>
              <a:ext uri="{FF2B5EF4-FFF2-40B4-BE49-F238E27FC236}">
                <a16:creationId xmlns:a16="http://schemas.microsoft.com/office/drawing/2014/main" id="{0F86DA91-3145-4012-A207-08FA27E4B7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09613"/>
            <a:ext cx="7162800" cy="543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842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9BDF69-F2B3-49E2-BEF0-26B1FA575E9E}"/>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artisticCrisscrossEtching trans="59000" pressure="19"/>
                    </a14:imgEffect>
                  </a14:imgLayer>
                </a14:imgProps>
              </a:ext>
              <a:ext uri="{28A0092B-C50C-407E-A947-70E740481C1C}">
                <a14:useLocalDpi xmlns:a14="http://schemas.microsoft.com/office/drawing/2010/main" val="0"/>
              </a:ext>
            </a:extLst>
          </a:blip>
          <a:srcRect l="34860" t="16091" r="33263" b="49186"/>
          <a:stretch/>
        </p:blipFill>
        <p:spPr>
          <a:xfrm>
            <a:off x="0" y="-11304"/>
            <a:ext cx="9144000" cy="6841742"/>
          </a:xfrm>
          <a:prstGeom prst="rect">
            <a:avLst/>
          </a:prstGeom>
        </p:spPr>
      </p:pic>
      <p:sp>
        <p:nvSpPr>
          <p:cNvPr id="5" name="TextBox 4">
            <a:extLst>
              <a:ext uri="{FF2B5EF4-FFF2-40B4-BE49-F238E27FC236}">
                <a16:creationId xmlns:a16="http://schemas.microsoft.com/office/drawing/2014/main" id="{C6C7CA19-C515-4179-B2C3-AD62B26287ED}"/>
              </a:ext>
            </a:extLst>
          </p:cNvPr>
          <p:cNvSpPr txBox="1"/>
          <p:nvPr/>
        </p:nvSpPr>
        <p:spPr>
          <a:xfrm>
            <a:off x="1976545" y="-47739"/>
            <a:ext cx="5179493" cy="2215991"/>
          </a:xfrm>
          <a:prstGeom prst="rect">
            <a:avLst/>
          </a:prstGeom>
          <a:noFill/>
        </p:spPr>
        <p:txBody>
          <a:bodyPr wrap="square" rtlCol="0">
            <a:spAutoFit/>
          </a:bodyPr>
          <a:lstStyle/>
          <a:p>
            <a:pPr algn="ctr"/>
            <a:r>
              <a:rPr lang="en-US" sz="13800" b="1" dirty="0">
                <a:effectLst>
                  <a:outerShdw blurRad="38100" dist="38100" dir="2700000" algn="tl">
                    <a:srgbClr val="000000">
                      <a:alpha val="43137"/>
                    </a:srgbClr>
                  </a:outerShdw>
                </a:effectLst>
                <a:latin typeface="Rockwell Extra Bold" panose="02060903040505020403" pitchFamily="18" charset="0"/>
              </a:rPr>
              <a:t>B</a:t>
            </a:r>
          </a:p>
        </p:txBody>
      </p:sp>
      <p:sp>
        <p:nvSpPr>
          <p:cNvPr id="6" name="TextBox 5">
            <a:extLst>
              <a:ext uri="{FF2B5EF4-FFF2-40B4-BE49-F238E27FC236}">
                <a16:creationId xmlns:a16="http://schemas.microsoft.com/office/drawing/2014/main" id="{585D3959-41B4-4DCF-85F5-80CFFCB82F9B}"/>
              </a:ext>
            </a:extLst>
          </p:cNvPr>
          <p:cNvSpPr txBox="1"/>
          <p:nvPr/>
        </p:nvSpPr>
        <p:spPr>
          <a:xfrm>
            <a:off x="1960578" y="1464605"/>
            <a:ext cx="5179493" cy="1862048"/>
          </a:xfrm>
          <a:prstGeom prst="rect">
            <a:avLst/>
          </a:prstGeom>
          <a:noFill/>
        </p:spPr>
        <p:txBody>
          <a:bodyPr wrap="square" rtlCol="0">
            <a:spAutoFit/>
          </a:bodyPr>
          <a:lstStyle/>
          <a:p>
            <a:pPr algn="ctr"/>
            <a:r>
              <a:rPr lang="en-US" sz="11500" dirty="0">
                <a:effectLst>
                  <a:outerShdw blurRad="38100" dist="38100" dir="2700000" algn="tl">
                    <a:srgbClr val="000000">
                      <a:alpha val="43137"/>
                    </a:srgbClr>
                  </a:outerShdw>
                </a:effectLst>
                <a:latin typeface="Rockwell Extra Bold" panose="02060903040505020403" pitchFamily="18" charset="0"/>
              </a:rPr>
              <a:t>L I</a:t>
            </a:r>
          </a:p>
        </p:txBody>
      </p:sp>
      <p:sp>
        <p:nvSpPr>
          <p:cNvPr id="7" name="TextBox 6">
            <a:extLst>
              <a:ext uri="{FF2B5EF4-FFF2-40B4-BE49-F238E27FC236}">
                <a16:creationId xmlns:a16="http://schemas.microsoft.com/office/drawing/2014/main" id="{9B14B1F9-6CFD-4794-825D-4DFFDCAB35A1}"/>
              </a:ext>
            </a:extLst>
          </p:cNvPr>
          <p:cNvSpPr txBox="1"/>
          <p:nvPr/>
        </p:nvSpPr>
        <p:spPr>
          <a:xfrm>
            <a:off x="1231247" y="2812698"/>
            <a:ext cx="6718421" cy="1446550"/>
          </a:xfrm>
          <a:prstGeom prst="rect">
            <a:avLst/>
          </a:prstGeom>
          <a:noFill/>
        </p:spPr>
        <p:txBody>
          <a:bodyPr wrap="square" rtlCol="0">
            <a:spAutoFit/>
          </a:bodyPr>
          <a:lstStyle/>
          <a:p>
            <a:pPr algn="ctr"/>
            <a:r>
              <a:rPr lang="en-US" sz="8800" dirty="0">
                <a:effectLst>
                  <a:outerShdw blurRad="38100" dist="38100" dir="2700000" algn="tl">
                    <a:srgbClr val="000000">
                      <a:alpha val="43137"/>
                    </a:srgbClr>
                  </a:outerShdw>
                </a:effectLst>
                <a:latin typeface="Rockwell Extra Bold" panose="02060903040505020403" pitchFamily="18" charset="0"/>
              </a:rPr>
              <a:t>N D S</a:t>
            </a:r>
          </a:p>
        </p:txBody>
      </p:sp>
      <p:sp>
        <p:nvSpPr>
          <p:cNvPr id="8" name="TextBox 7">
            <a:extLst>
              <a:ext uri="{FF2B5EF4-FFF2-40B4-BE49-F238E27FC236}">
                <a16:creationId xmlns:a16="http://schemas.microsoft.com/office/drawing/2014/main" id="{B8C78D24-4619-47EF-B765-9CED4F26AA04}"/>
              </a:ext>
            </a:extLst>
          </p:cNvPr>
          <p:cNvSpPr txBox="1"/>
          <p:nvPr/>
        </p:nvSpPr>
        <p:spPr>
          <a:xfrm>
            <a:off x="759964" y="3951314"/>
            <a:ext cx="7660988" cy="1323439"/>
          </a:xfrm>
          <a:prstGeom prst="rect">
            <a:avLst/>
          </a:prstGeom>
          <a:noFill/>
        </p:spPr>
        <p:txBody>
          <a:bodyPr wrap="square" rtlCol="0">
            <a:spAutoFit/>
          </a:bodyPr>
          <a:lstStyle/>
          <a:p>
            <a:pPr algn="ctr"/>
            <a:r>
              <a:rPr lang="en-US" sz="8000" dirty="0">
                <a:effectLst>
                  <a:outerShdw blurRad="38100" dist="38100" dir="2700000" algn="tl">
                    <a:srgbClr val="000000">
                      <a:alpha val="43137"/>
                    </a:srgbClr>
                  </a:outerShdw>
                </a:effectLst>
                <a:latin typeface="Rockwell Extra Bold" panose="02060903040505020403" pitchFamily="18" charset="0"/>
              </a:rPr>
              <a:t>P O T S</a:t>
            </a:r>
          </a:p>
        </p:txBody>
      </p:sp>
    </p:spTree>
    <p:extLst>
      <p:ext uri="{BB962C8B-B14F-4D97-AF65-F5344CB8AC3E}">
        <p14:creationId xmlns:p14="http://schemas.microsoft.com/office/powerpoint/2010/main" val="867767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5900" y="1676400"/>
            <a:ext cx="6172200" cy="2492990"/>
          </a:xfrm>
          <a:prstGeom prst="rect">
            <a:avLst/>
          </a:prstGeom>
          <a:noFill/>
        </p:spPr>
        <p:txBody>
          <a:bodyPr wrap="square" rtlCol="0">
            <a:spAutoFit/>
          </a:bodyPr>
          <a:lstStyle/>
          <a:p>
            <a:pPr algn="ctr"/>
            <a:endParaRPr lang="en-US" dirty="0">
              <a:latin typeface="Showcard Gothic" pitchFamily="82" charset="0"/>
            </a:endParaRPr>
          </a:p>
          <a:p>
            <a:pPr algn="ctr"/>
            <a:r>
              <a:rPr lang="en-US" sz="13800" dirty="0">
                <a:latin typeface="Showcard Gothic" pitchFamily="82" charset="0"/>
              </a:rPr>
              <a:t>SIN</a:t>
            </a:r>
          </a:p>
        </p:txBody>
      </p:sp>
    </p:spTree>
    <p:extLst>
      <p:ext uri="{BB962C8B-B14F-4D97-AF65-F5344CB8AC3E}">
        <p14:creationId xmlns:p14="http://schemas.microsoft.com/office/powerpoint/2010/main" val="3226305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the cross">
            <a:extLst>
              <a:ext uri="{FF2B5EF4-FFF2-40B4-BE49-F238E27FC236}">
                <a16:creationId xmlns:a16="http://schemas.microsoft.com/office/drawing/2014/main" id="{9CCBAE4C-ED22-4C05-874E-42409DD66C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167"/>
          <a:stretch/>
        </p:blipFill>
        <p:spPr bwMode="auto">
          <a:xfrm>
            <a:off x="1104900" y="1039812"/>
            <a:ext cx="6934200" cy="4778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11313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5900" y="152400"/>
            <a:ext cx="6172200" cy="6063198"/>
          </a:xfrm>
          <a:prstGeom prst="rect">
            <a:avLst/>
          </a:prstGeom>
          <a:noFill/>
        </p:spPr>
        <p:txBody>
          <a:bodyPr wrap="square" rtlCol="0">
            <a:spAutoFit/>
          </a:bodyPr>
          <a:lstStyle/>
          <a:p>
            <a:pPr algn="ctr"/>
            <a:endParaRPr lang="en-US" dirty="0">
              <a:latin typeface="Showcard Gothic" pitchFamily="82" charset="0"/>
            </a:endParaRPr>
          </a:p>
          <a:p>
            <a:pPr algn="ctr"/>
            <a:endParaRPr lang="en-US" dirty="0">
              <a:latin typeface="Showcard Gothic" pitchFamily="82" charset="0"/>
            </a:endParaRPr>
          </a:p>
          <a:p>
            <a:pPr algn="ctr"/>
            <a:r>
              <a:rPr lang="en-US" sz="8800" dirty="0">
                <a:latin typeface="Showcard Gothic" pitchFamily="82" charset="0"/>
              </a:rPr>
              <a:t>GOSSIP</a:t>
            </a:r>
          </a:p>
          <a:p>
            <a:pPr algn="ctr"/>
            <a:r>
              <a:rPr lang="en-US" sz="8800" dirty="0">
                <a:latin typeface="Showcard Gothic" pitchFamily="82" charset="0"/>
              </a:rPr>
              <a:t>AND THE</a:t>
            </a:r>
          </a:p>
          <a:p>
            <a:pPr algn="ctr"/>
            <a:r>
              <a:rPr lang="en-US" sz="8800" dirty="0">
                <a:latin typeface="Showcard Gothic" pitchFamily="82" charset="0"/>
              </a:rPr>
              <a:t>POWER OF  WORDS</a:t>
            </a:r>
          </a:p>
        </p:txBody>
      </p:sp>
    </p:spTree>
    <p:extLst>
      <p:ext uri="{BB962C8B-B14F-4D97-AF65-F5344CB8AC3E}">
        <p14:creationId xmlns:p14="http://schemas.microsoft.com/office/powerpoint/2010/main" val="421722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ower of words hug">
            <a:extLst>
              <a:ext uri="{FF2B5EF4-FFF2-40B4-BE49-F238E27FC236}">
                <a16:creationId xmlns:a16="http://schemas.microsoft.com/office/drawing/2014/main" id="{0A069045-CACA-4271-BC49-5F06937079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3444607" cy="4452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Image result for power of words hurt">
            <a:extLst>
              <a:ext uri="{FF2B5EF4-FFF2-40B4-BE49-F238E27FC236}">
                <a16:creationId xmlns:a16="http://schemas.microsoft.com/office/drawing/2014/main" id="{248A819C-7991-47A2-A0DA-87BBA57D33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001" b="13476"/>
          <a:stretch/>
        </p:blipFill>
        <p:spPr bwMode="auto">
          <a:xfrm>
            <a:off x="4495800" y="1981200"/>
            <a:ext cx="4038600" cy="3667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692405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1827</TotalTime>
  <Words>337</Words>
  <Application>Microsoft Office PowerPoint</Application>
  <PresentationFormat>On-screen Show (4:3)</PresentationFormat>
  <Paragraphs>55</Paragraphs>
  <Slides>38</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38</vt:i4>
      </vt:variant>
    </vt:vector>
  </HeadingPairs>
  <TitlesOfParts>
    <vt:vector size="45" baseType="lpstr">
      <vt:lpstr>Arial</vt:lpstr>
      <vt:lpstr>Calibri</vt:lpstr>
      <vt:lpstr>Rockwell Extra Bold</vt:lpstr>
      <vt:lpstr>Showcard Gothic</vt:lpstr>
      <vt:lpstr>Times New Roman</vt:lpstr>
      <vt:lpstr>Office Theme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Musser</dc:creator>
  <cp:lastModifiedBy>Mark Musser</cp:lastModifiedBy>
  <cp:revision>117</cp:revision>
  <dcterms:created xsi:type="dcterms:W3CDTF">2011-04-18T13:43:35Z</dcterms:created>
  <dcterms:modified xsi:type="dcterms:W3CDTF">2018-08-22T14:32:42Z</dcterms:modified>
</cp:coreProperties>
</file>